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  <p:sldMasterId id="2147483672" r:id="rId2"/>
  </p:sldMasterIdLst>
  <p:notesMasterIdLst>
    <p:notesMasterId r:id="rId25"/>
  </p:notesMasterIdLst>
  <p:sldIdLst>
    <p:sldId id="256" r:id="rId3"/>
    <p:sldId id="259" r:id="rId4"/>
    <p:sldId id="260" r:id="rId5"/>
    <p:sldId id="265" r:id="rId6"/>
    <p:sldId id="267" r:id="rId7"/>
    <p:sldId id="271" r:id="rId8"/>
    <p:sldId id="272" r:id="rId9"/>
    <p:sldId id="273" r:id="rId10"/>
    <p:sldId id="279" r:id="rId11"/>
    <p:sldId id="280" r:id="rId12"/>
    <p:sldId id="281" r:id="rId13"/>
    <p:sldId id="282" r:id="rId14"/>
    <p:sldId id="290" r:id="rId15"/>
    <p:sldId id="274" r:id="rId16"/>
    <p:sldId id="275" r:id="rId17"/>
    <p:sldId id="276" r:id="rId18"/>
    <p:sldId id="278" r:id="rId19"/>
    <p:sldId id="277" r:id="rId20"/>
    <p:sldId id="289" r:id="rId21"/>
    <p:sldId id="284" r:id="rId22"/>
    <p:sldId id="285" r:id="rId23"/>
    <p:sldId id="283" r:id="rId24"/>
  </p:sldIdLst>
  <p:sldSz cx="10691813" cy="7559675"/>
  <p:notesSz cx="6735763" cy="98663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456" y="-90"/>
      </p:cViewPr>
      <p:guideLst>
        <p:guide orient="horz" pos="2381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  <a:noFill/>
          <a:ln>
            <a:noFill/>
          </a:ln>
        </p:spPr>
        <p:txBody>
          <a:bodyPr lIns="83134" tIns="83134" rIns="83134" bIns="83134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392492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</p:spPr>
        <p:txBody>
          <a:bodyPr lIns="83134" tIns="83134" rIns="83134" bIns="83134" anchor="t" anchorCtr="0">
            <a:noAutofit/>
          </a:bodyPr>
          <a:lstStyle/>
          <a:p>
            <a:pPr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</p:spPr>
        <p:txBody>
          <a:bodyPr lIns="83134" tIns="83134" rIns="83134" bIns="83134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</p:spPr>
        <p:txBody>
          <a:bodyPr lIns="83134" tIns="83134" rIns="83134" bIns="83134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</p:spPr>
        <p:txBody>
          <a:bodyPr lIns="83134" tIns="83134" rIns="83134" bIns="83134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</p:spPr>
        <p:txBody>
          <a:bodyPr lIns="83134" tIns="83134" rIns="83134" bIns="83134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</p:spPr>
        <p:txBody>
          <a:bodyPr lIns="83134" tIns="83134" rIns="83134" bIns="83134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</p:spPr>
        <p:txBody>
          <a:bodyPr lIns="83134" tIns="83134" rIns="83134" bIns="83134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819150" y="633413"/>
            <a:ext cx="4473575" cy="31638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11056" y="4008054"/>
            <a:ext cx="4888450" cy="3797102"/>
          </a:xfrm>
          <a:prstGeom prst="rect">
            <a:avLst/>
          </a:prstGeom>
        </p:spPr>
        <p:txBody>
          <a:bodyPr lIns="83134" tIns="83134" rIns="83134" bIns="83134" anchor="t" anchorCtr="0">
            <a:noAutofit/>
          </a:bodyPr>
          <a:lstStyle/>
          <a:p>
            <a:pPr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1886" y="2348400"/>
            <a:ext cx="9088041" cy="162043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1EAE3-1DB4-460F-B539-D6CCB8C5BDA0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44106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C5840-7B6F-4B1E-8731-4BAB226AA22F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6873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580" y="4857792"/>
            <a:ext cx="9088041" cy="1501435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B5902-BF40-4475-AEEE-1B5512F7D8BF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38041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4591" y="1763925"/>
            <a:ext cx="4722217" cy="498903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35005" y="1763925"/>
            <a:ext cx="4722217" cy="498903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7A92B-E901-4FC5-B498-4635EFCBCC6E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84135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1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1293" y="1692178"/>
            <a:ext cx="4725930" cy="70521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1293" y="2397397"/>
            <a:ext cx="4725930" cy="43555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57ADB-D1D7-44F5-8DC1-DDB8109F6A5A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62451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78D94-7CE1-47BD-B3A7-271F15F9142D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62159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5510A-3FED-49E2-829D-AD0BE642874C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32322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591" y="300987"/>
            <a:ext cx="3517533" cy="128094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202" y="300988"/>
            <a:ext cx="5977020" cy="645197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591" y="1581933"/>
            <a:ext cx="3517533" cy="5171028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1AF48-C7CB-45ED-BADB-0351443720BF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2376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670" y="5291772"/>
            <a:ext cx="6415088" cy="62472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 rtlCol="0">
            <a:normAutofit/>
          </a:bodyPr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670" y="5916496"/>
            <a:ext cx="6415088" cy="887211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4C20F-2D62-4351-839C-30BD6F585F12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1631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19475-7C17-45F0-A284-D8A95D67C593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9804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1564" y="302738"/>
            <a:ext cx="2405658" cy="64502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591" y="302738"/>
            <a:ext cx="7038777" cy="64502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7B3BE-05AD-4048-AE66-D6C1F8B0680C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48991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1886" y="2348403"/>
            <a:ext cx="9088041" cy="162043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3772" y="4283818"/>
            <a:ext cx="7484269" cy="1931917"/>
          </a:xfrm>
        </p:spPr>
        <p:txBody>
          <a:bodyPr/>
          <a:lstStyle>
            <a:lvl1pPr marL="0" indent="0" algn="ctr">
              <a:buNone/>
              <a:defRPr/>
            </a:lvl1pPr>
            <a:lvl2pPr marL="521309" indent="0" algn="ctr">
              <a:buNone/>
              <a:defRPr/>
            </a:lvl2pPr>
            <a:lvl3pPr marL="1042615" indent="0" algn="ctr">
              <a:buNone/>
              <a:defRPr/>
            </a:lvl3pPr>
            <a:lvl4pPr marL="1563923" indent="0" algn="ctr">
              <a:buNone/>
              <a:defRPr/>
            </a:lvl4pPr>
            <a:lvl5pPr marL="2085231" indent="0" algn="ctr">
              <a:buNone/>
              <a:defRPr/>
            </a:lvl5pPr>
            <a:lvl6pPr marL="2606537" indent="0" algn="ctr">
              <a:buNone/>
              <a:defRPr/>
            </a:lvl6pPr>
            <a:lvl7pPr marL="3127846" indent="0" algn="ctr">
              <a:buNone/>
              <a:defRPr/>
            </a:lvl7pPr>
            <a:lvl8pPr marL="3649154" indent="0" algn="ctr">
              <a:buNone/>
              <a:defRPr/>
            </a:lvl8pPr>
            <a:lvl9pPr marL="4170462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E6B0F-49B7-4A43-AE44-3F948A69ED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609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364FEF-80D0-44FA-97B9-5F9D6DAD217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307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22" y="4857795"/>
            <a:ext cx="9088041" cy="1501435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22" y="3204116"/>
            <a:ext cx="9088041" cy="1653678"/>
          </a:xfrm>
        </p:spPr>
        <p:txBody>
          <a:bodyPr anchor="b"/>
          <a:lstStyle>
            <a:lvl1pPr marL="0" indent="0">
              <a:buNone/>
              <a:defRPr sz="2300"/>
            </a:lvl1pPr>
            <a:lvl2pPr marL="521309" indent="0">
              <a:buNone/>
              <a:defRPr sz="2100"/>
            </a:lvl2pPr>
            <a:lvl3pPr marL="1042615" indent="0">
              <a:buNone/>
              <a:defRPr sz="1800"/>
            </a:lvl3pPr>
            <a:lvl4pPr marL="1563923" indent="0">
              <a:buNone/>
              <a:defRPr sz="1600"/>
            </a:lvl4pPr>
            <a:lvl5pPr marL="2085231" indent="0">
              <a:buNone/>
              <a:defRPr sz="1600"/>
            </a:lvl5pPr>
            <a:lvl6pPr marL="2606537" indent="0">
              <a:buNone/>
              <a:defRPr sz="1600"/>
            </a:lvl6pPr>
            <a:lvl7pPr marL="3127846" indent="0">
              <a:buNone/>
              <a:defRPr sz="1600"/>
            </a:lvl7pPr>
            <a:lvl8pPr marL="3649154" indent="0">
              <a:buNone/>
              <a:defRPr sz="1600"/>
            </a:lvl8pPr>
            <a:lvl9pPr marL="4170462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E97FB-29F1-4B2F-9072-3F6A8AC8127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55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4590" y="1763928"/>
            <a:ext cx="4729072" cy="498903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28151" y="1763928"/>
            <a:ext cx="4729072" cy="498903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5F1624-1A5B-4AD9-8708-86E2F2969A8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921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590" y="1692179"/>
            <a:ext cx="4723932" cy="70521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309" indent="0">
              <a:buNone/>
              <a:defRPr sz="2300" b="1"/>
            </a:lvl2pPr>
            <a:lvl3pPr marL="1042615" indent="0">
              <a:buNone/>
              <a:defRPr sz="2100" b="1"/>
            </a:lvl3pPr>
            <a:lvl4pPr marL="1563923" indent="0">
              <a:buNone/>
              <a:defRPr sz="1800" b="1"/>
            </a:lvl4pPr>
            <a:lvl5pPr marL="2085231" indent="0">
              <a:buNone/>
              <a:defRPr sz="1800" b="1"/>
            </a:lvl5pPr>
            <a:lvl6pPr marL="2606537" indent="0">
              <a:buNone/>
              <a:defRPr sz="1800" b="1"/>
            </a:lvl6pPr>
            <a:lvl7pPr marL="3127846" indent="0">
              <a:buNone/>
              <a:defRPr sz="1800" b="1"/>
            </a:lvl7pPr>
            <a:lvl8pPr marL="3649154" indent="0">
              <a:buNone/>
              <a:defRPr sz="1800" b="1"/>
            </a:lvl8pPr>
            <a:lvl9pPr marL="417046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590" y="2397397"/>
            <a:ext cx="4723932" cy="43555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1582" y="1692179"/>
            <a:ext cx="4725645" cy="70521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309" indent="0">
              <a:buNone/>
              <a:defRPr sz="2300" b="1"/>
            </a:lvl2pPr>
            <a:lvl3pPr marL="1042615" indent="0">
              <a:buNone/>
              <a:defRPr sz="2100" b="1"/>
            </a:lvl3pPr>
            <a:lvl4pPr marL="1563923" indent="0">
              <a:buNone/>
              <a:defRPr sz="1800" b="1"/>
            </a:lvl4pPr>
            <a:lvl5pPr marL="2085231" indent="0">
              <a:buNone/>
              <a:defRPr sz="1800" b="1"/>
            </a:lvl5pPr>
            <a:lvl6pPr marL="2606537" indent="0">
              <a:buNone/>
              <a:defRPr sz="1800" b="1"/>
            </a:lvl6pPr>
            <a:lvl7pPr marL="3127846" indent="0">
              <a:buNone/>
              <a:defRPr sz="1800" b="1"/>
            </a:lvl7pPr>
            <a:lvl8pPr marL="3649154" indent="0">
              <a:buNone/>
              <a:defRPr sz="1800" b="1"/>
            </a:lvl8pPr>
            <a:lvl9pPr marL="417046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1582" y="2397397"/>
            <a:ext cx="4725645" cy="43555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D8DD58-857C-4F5B-A32A-218FD994E62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05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032B6-555B-4AC1-BB80-9E9A8844D14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25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F1D19-4847-48C3-B2CB-D54AFED1960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335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594" y="300987"/>
            <a:ext cx="3517675" cy="128094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772" y="300991"/>
            <a:ext cx="5976450" cy="645197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594" y="1581936"/>
            <a:ext cx="3517675" cy="5171028"/>
          </a:xfrm>
        </p:spPr>
        <p:txBody>
          <a:bodyPr/>
          <a:lstStyle>
            <a:lvl1pPr marL="0" indent="0">
              <a:buNone/>
              <a:defRPr sz="1600"/>
            </a:lvl1pPr>
            <a:lvl2pPr marL="521309" indent="0">
              <a:buNone/>
              <a:defRPr sz="1400"/>
            </a:lvl2pPr>
            <a:lvl3pPr marL="1042615" indent="0">
              <a:buNone/>
              <a:defRPr sz="1100"/>
            </a:lvl3pPr>
            <a:lvl4pPr marL="1563923" indent="0">
              <a:buNone/>
              <a:defRPr sz="1000"/>
            </a:lvl4pPr>
            <a:lvl5pPr marL="2085231" indent="0">
              <a:buNone/>
              <a:defRPr sz="1000"/>
            </a:lvl5pPr>
            <a:lvl6pPr marL="2606537" indent="0">
              <a:buNone/>
              <a:defRPr sz="1000"/>
            </a:lvl6pPr>
            <a:lvl7pPr marL="3127846" indent="0">
              <a:buNone/>
              <a:defRPr sz="1000"/>
            </a:lvl7pPr>
            <a:lvl8pPr marL="3649154" indent="0">
              <a:buNone/>
              <a:defRPr sz="1000"/>
            </a:lvl8pPr>
            <a:lvl9pPr marL="417046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60431-243E-43D1-95E7-AF03EEFF0FE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299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527" y="5291772"/>
            <a:ext cx="6415088" cy="62472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527" y="675471"/>
            <a:ext cx="6415088" cy="4535805"/>
          </a:xfrm>
        </p:spPr>
        <p:txBody>
          <a:bodyPr/>
          <a:lstStyle>
            <a:lvl1pPr marL="0" indent="0">
              <a:buNone/>
              <a:defRPr sz="3600"/>
            </a:lvl1pPr>
            <a:lvl2pPr marL="521309" indent="0">
              <a:buNone/>
              <a:defRPr sz="3200"/>
            </a:lvl2pPr>
            <a:lvl3pPr marL="1042615" indent="0">
              <a:buNone/>
              <a:defRPr sz="2700"/>
            </a:lvl3pPr>
            <a:lvl4pPr marL="1563923" indent="0">
              <a:buNone/>
              <a:defRPr sz="2300"/>
            </a:lvl4pPr>
            <a:lvl5pPr marL="2085231" indent="0">
              <a:buNone/>
              <a:defRPr sz="2300"/>
            </a:lvl5pPr>
            <a:lvl6pPr marL="2606537" indent="0">
              <a:buNone/>
              <a:defRPr sz="2300"/>
            </a:lvl6pPr>
            <a:lvl7pPr marL="3127846" indent="0">
              <a:buNone/>
              <a:defRPr sz="2300"/>
            </a:lvl7pPr>
            <a:lvl8pPr marL="3649154" indent="0">
              <a:buNone/>
              <a:defRPr sz="2300"/>
            </a:lvl8pPr>
            <a:lvl9pPr marL="4170462" indent="0">
              <a:buNone/>
              <a:defRPr sz="23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527" y="5916496"/>
            <a:ext cx="6415088" cy="887211"/>
          </a:xfrm>
        </p:spPr>
        <p:txBody>
          <a:bodyPr/>
          <a:lstStyle>
            <a:lvl1pPr marL="0" indent="0">
              <a:buNone/>
              <a:defRPr sz="1600"/>
            </a:lvl1pPr>
            <a:lvl2pPr marL="521309" indent="0">
              <a:buNone/>
              <a:defRPr sz="1400"/>
            </a:lvl2pPr>
            <a:lvl3pPr marL="1042615" indent="0">
              <a:buNone/>
              <a:defRPr sz="1100"/>
            </a:lvl3pPr>
            <a:lvl4pPr marL="1563923" indent="0">
              <a:buNone/>
              <a:defRPr sz="1000"/>
            </a:lvl4pPr>
            <a:lvl5pPr marL="2085231" indent="0">
              <a:buNone/>
              <a:defRPr sz="1000"/>
            </a:lvl5pPr>
            <a:lvl6pPr marL="2606537" indent="0">
              <a:buNone/>
              <a:defRPr sz="1000"/>
            </a:lvl6pPr>
            <a:lvl7pPr marL="3127846" indent="0">
              <a:buNone/>
              <a:defRPr sz="1000"/>
            </a:lvl7pPr>
            <a:lvl8pPr marL="3649154" indent="0">
              <a:buNone/>
              <a:defRPr sz="1000"/>
            </a:lvl8pPr>
            <a:lvl9pPr marL="417046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E44D8-63A3-4334-8584-8052AD913E0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1092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DF7664-02B0-4209-8AD9-C1E321E901F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9028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1564" y="302741"/>
            <a:ext cx="2405658" cy="64502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591" y="302741"/>
            <a:ext cx="7052484" cy="64502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52D23A-6C94-4CCE-9B6F-5A009A9FBA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717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534591" y="302737"/>
            <a:ext cx="9622632" cy="125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534591" y="1763925"/>
            <a:ext cx="9622632" cy="498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87" tIns="52144" rIns="104287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591" y="7006699"/>
            <a:ext cx="2494756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1427EF-9687-4F18-941D-823A2D4CF75C}" type="datetimeFigureOut">
              <a:rPr lang="ru-RU"/>
              <a:pPr>
                <a:defRPr/>
              </a:pPr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036" y="7006699"/>
            <a:ext cx="3385741" cy="402483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2466" y="7006699"/>
            <a:ext cx="2494756" cy="402483"/>
          </a:xfrm>
          <a:prstGeom prst="rect">
            <a:avLst/>
          </a:prstGeom>
        </p:spPr>
        <p:txBody>
          <a:bodyPr vert="horz" wrap="square" lIns="104287" tIns="52144" rIns="104287" bIns="5214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300">
              <a:solidFill>
                <a:schemeClr val="dk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521437"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1042873"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564310"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2085746"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1077" indent="-391077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591" y="302737"/>
            <a:ext cx="9622632" cy="12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04274" tIns="52138" rIns="104274" bIns="521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4591" y="1763927"/>
            <a:ext cx="9622632" cy="4989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4591" y="6884204"/>
            <a:ext cx="2494756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lvl1pPr>
              <a:defRPr sz="1600">
                <a:ea typeface="+mn-ea"/>
              </a:defRPr>
            </a:lvl1pPr>
          </a:lstStyle>
          <a:p>
            <a:pPr eaLnBrk="1" hangingPunct="1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3036" y="6884204"/>
            <a:ext cx="3385741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ea typeface="+mn-ea"/>
              </a:defRPr>
            </a:lvl1pPr>
          </a:lstStyle>
          <a:p>
            <a:pPr eaLnBrk="1" hangingPunct="1"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2466" y="6884204"/>
            <a:ext cx="2494756" cy="5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4" tIns="52138" rIns="104274" bIns="52138" numCol="1" anchor="t" anchorCtr="0" compatLnSpc="1">
            <a:prstTxWarp prst="textNoShape">
              <a:avLst/>
            </a:prstTxWarp>
          </a:bodyPr>
          <a:lstStyle>
            <a:lvl1pPr algn="r">
              <a:defRPr sz="1600"/>
            </a:lvl1pPr>
          </a:lstStyle>
          <a:p>
            <a:pPr eaLnBrk="1" hangingPunct="1"/>
            <a:fld id="{8E8133C1-49B2-418C-AE23-367DB7C4C7E5}" type="slidenum">
              <a:rPr lang="ru-RU">
                <a:solidFill>
                  <a:srgbClr val="000000"/>
                </a:solidFill>
              </a:rPr>
              <a:pPr eaLnBrk="1" hangingPunct="1"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26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+mj-lt"/>
          <a:ea typeface="Arial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50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521373"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cs typeface="Arial" charset="0"/>
        </a:defRPr>
      </a:lvl6pPr>
      <a:lvl7pPr marL="1042744"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cs typeface="Arial" charset="0"/>
        </a:defRPr>
      </a:lvl7pPr>
      <a:lvl8pPr marL="1564117"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cs typeface="Arial" charset="0"/>
        </a:defRPr>
      </a:lvl8pPr>
      <a:lvl9pPr marL="2085489" algn="ctr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91028" indent="-391028" algn="l" rtl="0" eaLnBrk="1" fontAlgn="base" hangingPunct="1">
        <a:spcBef>
          <a:spcPct val="20000"/>
        </a:spcBef>
        <a:spcAft>
          <a:spcPct val="0"/>
        </a:spcAft>
        <a:buChar char="•"/>
        <a:defRPr kumimoji="1" sz="3600">
          <a:solidFill>
            <a:schemeClr val="tx1"/>
          </a:solidFill>
          <a:latin typeface="+mn-lt"/>
          <a:ea typeface="Arial" charset="0"/>
          <a:cs typeface="+mn-cs"/>
        </a:defRPr>
      </a:lvl1pPr>
      <a:lvl2pPr marL="847230" indent="-325858" algn="l" rtl="0" eaLnBrk="1" fontAlgn="base" hangingPunct="1">
        <a:spcBef>
          <a:spcPct val="20000"/>
        </a:spcBef>
        <a:spcAft>
          <a:spcPct val="0"/>
        </a:spcAft>
        <a:buChar char="–"/>
        <a:defRPr kumimoji="1" sz="3200">
          <a:solidFill>
            <a:schemeClr val="tx1"/>
          </a:solidFill>
          <a:latin typeface="+mn-lt"/>
          <a:ea typeface="Arial" charset="0"/>
          <a:cs typeface="+mn-cs"/>
        </a:defRPr>
      </a:lvl2pPr>
      <a:lvl3pPr marL="1303431" indent="-260685" algn="l" rtl="0" eaLnBrk="1" fontAlgn="base" hangingPunct="1">
        <a:spcBef>
          <a:spcPct val="20000"/>
        </a:spcBef>
        <a:spcAft>
          <a:spcPct val="0"/>
        </a:spcAft>
        <a:buChar char="•"/>
        <a:defRPr kumimoji="1" sz="2700">
          <a:solidFill>
            <a:schemeClr val="tx1"/>
          </a:solidFill>
          <a:latin typeface="+mn-lt"/>
          <a:ea typeface="Arial" charset="0"/>
          <a:cs typeface="+mn-cs"/>
        </a:defRPr>
      </a:lvl3pPr>
      <a:lvl4pPr marL="1824802" indent="-260685" algn="l" rtl="0" eaLnBrk="1" fontAlgn="base" hangingPunct="1">
        <a:spcBef>
          <a:spcPct val="20000"/>
        </a:spcBef>
        <a:spcAft>
          <a:spcPct val="0"/>
        </a:spcAft>
        <a:buChar char="–"/>
        <a:defRPr kumimoji="1" sz="2300">
          <a:solidFill>
            <a:schemeClr val="tx1"/>
          </a:solidFill>
          <a:latin typeface="+mn-lt"/>
          <a:ea typeface="Arial" charset="0"/>
          <a:cs typeface="+mn-cs"/>
        </a:defRPr>
      </a:lvl4pPr>
      <a:lvl5pPr marL="2346175" indent="-260685" algn="l" rtl="0" eaLnBrk="1" fontAlgn="base" hangingPunct="1">
        <a:spcBef>
          <a:spcPct val="20000"/>
        </a:spcBef>
        <a:spcAft>
          <a:spcPct val="0"/>
        </a:spcAft>
        <a:buChar char="»"/>
        <a:defRPr kumimoji="1" sz="2300">
          <a:solidFill>
            <a:schemeClr val="tx1"/>
          </a:solidFill>
          <a:latin typeface="+mn-lt"/>
          <a:ea typeface="Arial" charset="0"/>
          <a:cs typeface="+mn-cs"/>
        </a:defRPr>
      </a:lvl5pPr>
      <a:lvl6pPr marL="2867547" indent="-260685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6pPr>
      <a:lvl7pPr marL="3388919" indent="-260685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7pPr>
      <a:lvl8pPr marL="3910291" indent="-260685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8pPr>
      <a:lvl9pPr marL="4431663" indent="-260685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73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744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117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489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860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233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605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977" algn="l" defTabSz="104274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dmintrg.ru/antitrust-compliance.html" TargetMode="External"/><Relationship Id="rId2" Type="http://schemas.openxmlformats.org/officeDocument/2006/relationships/hyperlink" Target="http://www.admugansk.ru/category/1786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plan.fas.gov.ru/documents/682820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-25" y="203375"/>
            <a:ext cx="10692000" cy="845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 rtl="0">
              <a:spcBef>
                <a:spcPts val="0"/>
              </a:spcBef>
              <a:buNone/>
            </a:pPr>
            <a:endParaRPr sz="1600">
              <a:solidFill>
                <a:srgbClr val="F3F3F3"/>
              </a:solidFill>
            </a:endParaRPr>
          </a:p>
        </p:txBody>
      </p:sp>
      <p:sp>
        <p:nvSpPr>
          <p:cNvPr id="56" name="Shape 56"/>
          <p:cNvSpPr txBox="1"/>
          <p:nvPr/>
        </p:nvSpPr>
        <p:spPr>
          <a:xfrm>
            <a:off x="178200" y="10236094"/>
            <a:ext cx="4071000" cy="672300"/>
          </a:xfrm>
          <a:prstGeom prst="rect">
            <a:avLst/>
          </a:prstGeom>
          <a:noFill/>
          <a:ln>
            <a:noFill/>
          </a:ln>
        </p:spPr>
        <p:txBody>
          <a:bodyPr lIns="145200" tIns="145200" rIns="145200" bIns="1452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/>
          </a:p>
        </p:txBody>
      </p:sp>
      <p:sp>
        <p:nvSpPr>
          <p:cNvPr id="57" name="Shape 57"/>
          <p:cNvSpPr/>
          <p:nvPr/>
        </p:nvSpPr>
        <p:spPr>
          <a:xfrm>
            <a:off x="0" y="7139150"/>
            <a:ext cx="10692000" cy="230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8686800" lvl="0" indent="0" algn="l" rtl="0">
              <a:spcBef>
                <a:spcPts val="0"/>
              </a:spcBef>
              <a:buNone/>
            </a:pPr>
            <a:r>
              <a:rPr lang="ru" sz="1200">
                <a:solidFill>
                  <a:srgbClr val="FFFFFF"/>
                </a:solidFill>
              </a:rPr>
              <a:t>          </a:t>
            </a:r>
          </a:p>
        </p:txBody>
      </p:sp>
      <p:sp>
        <p:nvSpPr>
          <p:cNvPr id="59" name="Shape 59"/>
          <p:cNvSpPr txBox="1"/>
          <p:nvPr/>
        </p:nvSpPr>
        <p:spPr>
          <a:xfrm>
            <a:off x="4697834" y="5724053"/>
            <a:ext cx="5558700" cy="119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lang="ru" sz="1600" dirty="0">
              <a:solidFill>
                <a:srgbClr val="002060"/>
              </a:solidFill>
            </a:endParaRPr>
          </a:p>
        </p:txBody>
      </p:sp>
      <p:sp>
        <p:nvSpPr>
          <p:cNvPr id="60" name="Shape 60"/>
          <p:cNvSpPr txBox="1"/>
          <p:nvPr/>
        </p:nvSpPr>
        <p:spPr>
          <a:xfrm>
            <a:off x="737394" y="1636697"/>
            <a:ext cx="9240300" cy="49292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ru" sz="3000" b="1" dirty="0" smtClean="0">
                <a:solidFill>
                  <a:schemeClr val="tx1"/>
                </a:solidFill>
              </a:rPr>
              <a:t>О создании и организации системы внутреннего обеспечения соответствия требованиям антимонопольного законодательства деятельности органов исполнительной власти субъектов Российской Федерации</a:t>
            </a:r>
          </a:p>
          <a:p>
            <a:pPr lvl="0" algn="ctr" rtl="0">
              <a:spcBef>
                <a:spcPts val="0"/>
              </a:spcBef>
              <a:buNone/>
            </a:pPr>
            <a:endParaRPr lang="ru" sz="3000" b="1" dirty="0" smtClean="0">
              <a:solidFill>
                <a:schemeClr val="tx1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endParaRPr lang="ru" sz="3000" b="1" dirty="0" smtClean="0">
              <a:solidFill>
                <a:schemeClr val="tx1"/>
              </a:solidFill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ru" sz="3000" dirty="0"/>
              <a:t/>
            </a:r>
            <a:br>
              <a:rPr lang="ru" sz="3000" dirty="0"/>
            </a:br>
            <a:endParaRPr lang="ru" sz="1800" dirty="0" smtClean="0"/>
          </a:p>
          <a:p>
            <a:pPr lvl="0" algn="ctr" rtl="0">
              <a:spcBef>
                <a:spcPts val="0"/>
              </a:spcBef>
              <a:buNone/>
            </a:pPr>
            <a:endParaRPr lang="ru" sz="1800" dirty="0" smtClean="0"/>
          </a:p>
          <a:p>
            <a:pPr lvl="0" algn="ctr" rtl="0">
              <a:spcBef>
                <a:spcPts val="0"/>
              </a:spcBef>
              <a:buNone/>
            </a:pPr>
            <a:endParaRPr lang="ru" sz="2000" dirty="0"/>
          </a:p>
        </p:txBody>
      </p:sp>
      <p:sp>
        <p:nvSpPr>
          <p:cNvPr id="61" name="Shape 61"/>
          <p:cNvSpPr txBox="1"/>
          <p:nvPr/>
        </p:nvSpPr>
        <p:spPr>
          <a:xfrm>
            <a:off x="4409802" y="203375"/>
            <a:ext cx="4715998" cy="8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387350" algn="r" rtl="0">
              <a:spcBef>
                <a:spcPts val="0"/>
              </a:spcBef>
              <a:buClr>
                <a:schemeClr val="dk1"/>
              </a:buClr>
              <a:buSzPct val="68750"/>
              <a:buFont typeface="Arial"/>
              <a:buNone/>
            </a:pPr>
            <a:endParaRPr lang="ru" sz="1600" dirty="0">
              <a:solidFill>
                <a:srgbClr val="F3F3F3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3940" y="4779970"/>
            <a:ext cx="821537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FF0000"/>
                </a:solidFill>
              </a:rPr>
              <a:t>Антимонопольный </a:t>
            </a:r>
            <a:r>
              <a:rPr lang="ru-RU" sz="1600" b="1" dirty="0" err="1" smtClean="0">
                <a:solidFill>
                  <a:srgbClr val="FF0000"/>
                </a:solidFill>
              </a:rPr>
              <a:t>комплаенс</a:t>
            </a:r>
            <a:r>
              <a:rPr lang="ru-RU" sz="1600" b="1" dirty="0" smtClean="0">
                <a:solidFill>
                  <a:srgbClr val="FF0000"/>
                </a:solidFill>
              </a:rPr>
              <a:t> – совокупность правовых и организационных мер, предусмотренных правовым актом (актами) органа власти, направленных на соблюдение им требований антимонопольного законодательства и предупреждение его нарушения</a:t>
            </a:r>
          </a:p>
          <a:p>
            <a:pPr lvl="0" algn="ctr"/>
            <a:endParaRPr lang="ru-RU" b="1" dirty="0" smtClean="0">
              <a:solidFill>
                <a:schemeClr val="tx1"/>
              </a:solidFill>
            </a:endParaRPr>
          </a:p>
          <a:p>
            <a:pPr lvl="0" algn="ctr"/>
            <a:endParaRPr lang="ru-RU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25" y="203375"/>
            <a:ext cx="10692000" cy="845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endParaRPr sz="1800" b="1">
              <a:solidFill>
                <a:srgbClr val="F3F3F3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178200" y="10236094"/>
            <a:ext cx="4071000" cy="672300"/>
          </a:xfrm>
          <a:prstGeom prst="rect">
            <a:avLst/>
          </a:prstGeom>
          <a:noFill/>
          <a:ln>
            <a:noFill/>
          </a:ln>
        </p:spPr>
        <p:txBody>
          <a:bodyPr lIns="145200" tIns="145200" rIns="145200" bIns="1452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/>
          </a:p>
        </p:txBody>
      </p:sp>
      <p:sp>
        <p:nvSpPr>
          <p:cNvPr id="83" name="Shape 83"/>
          <p:cNvSpPr/>
          <p:nvPr/>
        </p:nvSpPr>
        <p:spPr>
          <a:xfrm>
            <a:off x="0" y="7208861"/>
            <a:ext cx="10692000" cy="230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8686800" lvl="0" indent="0" algn="l">
              <a:spcBef>
                <a:spcPts val="0"/>
              </a:spcBef>
              <a:buNone/>
            </a:pPr>
            <a:r>
              <a:rPr lang="ru" sz="1200">
                <a:solidFill>
                  <a:srgbClr val="FFFFFF"/>
                </a:solidFill>
              </a:rPr>
              <a:t>          </a:t>
            </a:r>
          </a:p>
        </p:txBody>
      </p:sp>
      <p:sp>
        <p:nvSpPr>
          <p:cNvPr id="84" name="Shape 84"/>
          <p:cNvSpPr/>
          <p:nvPr/>
        </p:nvSpPr>
        <p:spPr>
          <a:xfrm>
            <a:off x="0" y="1252150"/>
            <a:ext cx="6480000" cy="345893"/>
          </a:xfrm>
          <a:custGeom>
            <a:avLst/>
            <a:gdLst/>
            <a:ahLst/>
            <a:cxnLst/>
            <a:rect l="0" t="0" r="0" b="0"/>
            <a:pathLst>
              <a:path w="140528" h="9339" extrusionOk="0">
                <a:moveTo>
                  <a:pt x="0" y="0"/>
                </a:moveTo>
                <a:lnTo>
                  <a:pt x="140528" y="0"/>
                </a:lnTo>
                <a:lnTo>
                  <a:pt x="127173" y="8895"/>
                </a:lnTo>
                <a:lnTo>
                  <a:pt x="0" y="933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85" name="Shape 85"/>
          <p:cNvSpPr txBox="1"/>
          <p:nvPr/>
        </p:nvSpPr>
        <p:spPr>
          <a:xfrm>
            <a:off x="-26" y="1214200"/>
            <a:ext cx="5994003" cy="34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ru" b="1" dirty="0">
              <a:solidFill>
                <a:schemeClr val="lt1"/>
              </a:solidFill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4625826" y="203375"/>
            <a:ext cx="4499974" cy="8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387350" algn="r">
              <a:buClr>
                <a:schemeClr val="dk1"/>
              </a:buClr>
              <a:buSzPct val="68750"/>
            </a:pPr>
            <a:endParaRPr lang="ru" sz="1600" dirty="0">
              <a:solidFill>
                <a:srgbClr val="F3F3F3"/>
              </a:solidFill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416684" y="1565259"/>
            <a:ext cx="9677660" cy="52565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/>
            <a:endParaRPr lang="ru" sz="2800" b="1" dirty="0" smtClean="0">
              <a:solidFill>
                <a:schemeClr val="tx1"/>
              </a:solidFill>
            </a:endParaRPr>
          </a:p>
          <a:p>
            <a:pPr lvl="0" algn="ctr"/>
            <a:endParaRPr lang="ru" sz="1000" b="1" dirty="0" smtClean="0">
              <a:solidFill>
                <a:schemeClr val="tx1"/>
              </a:solidFill>
            </a:endParaRPr>
          </a:p>
          <a:p>
            <a:pPr lvl="0" algn="ctr"/>
            <a:r>
              <a:rPr lang="ru" sz="1800" b="1" dirty="0" smtClean="0">
                <a:solidFill>
                  <a:schemeClr val="tx1"/>
                </a:solidFill>
              </a:rPr>
              <a:t>Указ Президента Российской Федерации от 21 декабря 2017 года № 618 </a:t>
            </a:r>
            <a:br>
              <a:rPr lang="ru" sz="1800" b="1" dirty="0" smtClean="0">
                <a:solidFill>
                  <a:schemeClr val="tx1"/>
                </a:solidFill>
              </a:rPr>
            </a:br>
            <a:r>
              <a:rPr lang="ru" sz="1800" b="1" dirty="0" smtClean="0">
                <a:solidFill>
                  <a:schemeClr val="tx1"/>
                </a:solidFill>
              </a:rPr>
              <a:t>«Об основных направлениях государственной политики </a:t>
            </a:r>
            <a:br>
              <a:rPr lang="ru" sz="1800" b="1" dirty="0" smtClean="0">
                <a:solidFill>
                  <a:schemeClr val="tx1"/>
                </a:solidFill>
              </a:rPr>
            </a:br>
            <a:r>
              <a:rPr lang="ru" sz="1800" b="1" dirty="0" smtClean="0">
                <a:solidFill>
                  <a:schemeClr val="tx1"/>
                </a:solidFill>
              </a:rPr>
              <a:t>по развитию конкуренции»</a:t>
            </a:r>
          </a:p>
          <a:p>
            <a:pPr lvl="0" algn="ctr"/>
            <a:endParaRPr lang="ru" sz="1000" b="1" dirty="0" smtClean="0">
              <a:solidFill>
                <a:schemeClr val="tx1"/>
              </a:solidFill>
            </a:endParaRPr>
          </a:p>
          <a:p>
            <a:pPr lvl="0" algn="ctr"/>
            <a:r>
              <a:rPr lang="ru" sz="1800" b="1" dirty="0" smtClean="0">
                <a:solidFill>
                  <a:schemeClr val="tx1"/>
                </a:solidFill>
              </a:rPr>
              <a:t>Национальный план развития конкуренции в Российской Федерации</a:t>
            </a:r>
            <a:br>
              <a:rPr lang="ru" sz="1800" b="1" dirty="0" smtClean="0">
                <a:solidFill>
                  <a:schemeClr val="tx1"/>
                </a:solidFill>
              </a:rPr>
            </a:br>
            <a:r>
              <a:rPr lang="ru" sz="1800" b="1" dirty="0" smtClean="0">
                <a:solidFill>
                  <a:schemeClr val="tx1"/>
                </a:solidFill>
              </a:rPr>
              <a:t>на 2018-2020 годы</a:t>
            </a:r>
          </a:p>
          <a:p>
            <a:pPr lvl="0" algn="ctr"/>
            <a:endParaRPr lang="ru" sz="1000" b="1" dirty="0" smtClean="0">
              <a:solidFill>
                <a:schemeClr val="tx1"/>
              </a:solidFill>
            </a:endParaRPr>
          </a:p>
          <a:p>
            <a:pPr lvl="0" algn="ctr"/>
            <a:r>
              <a:rPr lang="ru-RU" sz="1600" b="1" dirty="0" smtClean="0">
                <a:solidFill>
                  <a:schemeClr val="tx1"/>
                </a:solidFill>
              </a:rPr>
              <a:t>В</a:t>
            </a:r>
            <a:r>
              <a:rPr lang="ru" sz="1600" b="1" dirty="0" smtClean="0">
                <a:solidFill>
                  <a:schemeClr val="tx1"/>
                </a:solidFill>
              </a:rPr>
              <a:t>ысшим должностным лицам (руководителям высших исполнительных органов  государственной власти) принять меры, направленные на создание и организацию системы внутреннего обеспечения соответствия требованиям антимонопольного законодательства деятельности органов исполнительной власти субъектов Российской Федерации (до 1 марта 2019 года)</a:t>
            </a:r>
          </a:p>
          <a:p>
            <a:pPr lvl="0" algn="ctr"/>
            <a:endParaRPr lang="ru" sz="1800" b="1" dirty="0" smtClean="0">
              <a:solidFill>
                <a:schemeClr val="tx1"/>
              </a:solidFill>
            </a:endParaRPr>
          </a:p>
          <a:p>
            <a:pPr lvl="0" algn="ctr"/>
            <a:r>
              <a:rPr lang="ru" sz="1800" b="1" dirty="0" smtClean="0">
                <a:solidFill>
                  <a:schemeClr val="tx1"/>
                </a:solidFill>
              </a:rPr>
              <a:t>Распоряжение Правительства Российской Федерации от 18.10.2018 г. № 2258-р </a:t>
            </a:r>
            <a:br>
              <a:rPr lang="ru" sz="1800" b="1" dirty="0" smtClean="0">
                <a:solidFill>
                  <a:schemeClr val="tx1"/>
                </a:solidFill>
              </a:rPr>
            </a:br>
            <a:r>
              <a:rPr lang="ru" sz="1800" b="1" dirty="0" smtClean="0">
                <a:solidFill>
                  <a:srgbClr val="FF0000"/>
                </a:solidFill>
              </a:rPr>
              <a:t>(утверждены методические рекомендации по созданию и организации федеральными органами исполнительной власти системы внутреннего обеспечения соответствия требованиям антимонопольного законодательства</a:t>
            </a:r>
            <a:r>
              <a:rPr lang="ru" sz="1800" b="1" dirty="0" smtClean="0">
                <a:solidFill>
                  <a:schemeClr val="tx1"/>
                </a:solidFill>
              </a:rPr>
              <a:t>)</a:t>
            </a:r>
          </a:p>
          <a:p>
            <a:pPr lvl="0" algn="ctr"/>
            <a:endParaRPr lang="ru" sz="2400" b="1" dirty="0" smtClean="0">
              <a:solidFill>
                <a:srgbClr val="002060"/>
              </a:solidFill>
            </a:endParaRPr>
          </a:p>
          <a:p>
            <a:pPr lvl="0" algn="ctr"/>
            <a:endParaRPr lang="ru" sz="2400" b="1" dirty="0" smtClean="0">
              <a:solidFill>
                <a:srgbClr val="002060"/>
              </a:solidFill>
            </a:endParaRPr>
          </a:p>
          <a:p>
            <a:pPr lvl="0" algn="ctr"/>
            <a:endParaRPr lang="ru" sz="24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5312" y="1636697"/>
            <a:ext cx="90011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ОСНОВАНИЕ ОРГАНИЗАЦИИ АНТИМОНОПОЛЬНОГО КОМПЛАЕНСА 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25" y="203375"/>
            <a:ext cx="10692000" cy="845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endParaRPr sz="1800" b="1">
              <a:solidFill>
                <a:srgbClr val="F3F3F3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178200" y="10236094"/>
            <a:ext cx="4071000" cy="672300"/>
          </a:xfrm>
          <a:prstGeom prst="rect">
            <a:avLst/>
          </a:prstGeom>
          <a:noFill/>
          <a:ln>
            <a:noFill/>
          </a:ln>
        </p:spPr>
        <p:txBody>
          <a:bodyPr lIns="145200" tIns="145200" rIns="145200" bIns="1452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/>
          </a:p>
        </p:txBody>
      </p:sp>
      <p:sp>
        <p:nvSpPr>
          <p:cNvPr id="83" name="Shape 83"/>
          <p:cNvSpPr/>
          <p:nvPr/>
        </p:nvSpPr>
        <p:spPr>
          <a:xfrm>
            <a:off x="0" y="7139150"/>
            <a:ext cx="10692000" cy="230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8686800" lvl="0" indent="0" algn="l">
              <a:spcBef>
                <a:spcPts val="0"/>
              </a:spcBef>
              <a:buNone/>
            </a:pPr>
            <a:r>
              <a:rPr lang="ru" sz="1200">
                <a:solidFill>
                  <a:srgbClr val="FFFFFF"/>
                </a:solidFill>
              </a:rPr>
              <a:t>          </a:t>
            </a:r>
          </a:p>
        </p:txBody>
      </p:sp>
      <p:sp>
        <p:nvSpPr>
          <p:cNvPr id="84" name="Shape 84"/>
          <p:cNvSpPr/>
          <p:nvPr/>
        </p:nvSpPr>
        <p:spPr>
          <a:xfrm>
            <a:off x="0" y="1252150"/>
            <a:ext cx="6480000" cy="345893"/>
          </a:xfrm>
          <a:custGeom>
            <a:avLst/>
            <a:gdLst/>
            <a:ahLst/>
            <a:cxnLst/>
            <a:rect l="0" t="0" r="0" b="0"/>
            <a:pathLst>
              <a:path w="140528" h="9339" extrusionOk="0">
                <a:moveTo>
                  <a:pt x="0" y="0"/>
                </a:moveTo>
                <a:lnTo>
                  <a:pt x="140528" y="0"/>
                </a:lnTo>
                <a:lnTo>
                  <a:pt x="127173" y="8895"/>
                </a:lnTo>
                <a:lnTo>
                  <a:pt x="0" y="933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85" name="Shape 85"/>
          <p:cNvSpPr txBox="1"/>
          <p:nvPr/>
        </p:nvSpPr>
        <p:spPr>
          <a:xfrm>
            <a:off x="-26" y="1214200"/>
            <a:ext cx="5994003" cy="34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ru" b="1" dirty="0">
              <a:solidFill>
                <a:schemeClr val="lt1"/>
              </a:solidFill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4625826" y="203375"/>
            <a:ext cx="4499974" cy="8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387350" algn="r">
              <a:buClr>
                <a:schemeClr val="dk1"/>
              </a:buClr>
              <a:buSzPct val="68750"/>
            </a:pPr>
            <a:endParaRPr lang="ru" sz="1600" dirty="0">
              <a:solidFill>
                <a:srgbClr val="F3F3F3"/>
              </a:solidFill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420775" y="1547588"/>
            <a:ext cx="9677660" cy="52565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ru" sz="2000" b="1" u="sng" dirty="0" smtClean="0">
                <a:solidFill>
                  <a:schemeClr val="tx1"/>
                </a:solidFill>
              </a:rPr>
              <a:t>Ключевые показатели до 2020 года</a:t>
            </a:r>
          </a:p>
          <a:p>
            <a:pPr lvl="0" algn="ctr">
              <a:spcBef>
                <a:spcPts val="0"/>
              </a:spcBef>
              <a:buNone/>
            </a:pPr>
            <a:r>
              <a:rPr lang="ru" sz="2000" dirty="0" smtClean="0">
                <a:solidFill>
                  <a:schemeClr val="tx1"/>
                </a:solidFill>
              </a:rPr>
              <a:t>(определены Национальным планом)</a:t>
            </a:r>
          </a:p>
          <a:p>
            <a:pPr lvl="0">
              <a:spcBef>
                <a:spcPts val="0"/>
              </a:spcBef>
            </a:pPr>
            <a:endParaRPr lang="ru-RU" sz="2000" dirty="0" smtClean="0">
              <a:solidFill>
                <a:schemeClr val="tx1"/>
              </a:solidFill>
            </a:endParaRPr>
          </a:p>
          <a:p>
            <a:pPr marL="457200" indent="-457200">
              <a:buFontTx/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Обеспечение во всех отраслях экономики Российской Федерации, за исключением сфер деятельности субъектов естественных монополий и организаций ОПК, присутствия не менее трех хозяйствующих субъектов, не менее чем один из которых относится к частному бизнесу</a:t>
            </a:r>
          </a:p>
          <a:p>
            <a:pPr marL="457200" indent="-457200">
              <a:buFontTx/>
              <a:buAutoNum type="arabicPeriod"/>
            </a:pPr>
            <a:endParaRPr lang="ru" b="1" dirty="0" smtClean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AutoNum type="arabicPeriod"/>
            </a:pPr>
            <a:r>
              <a:rPr lang="ru-RU" sz="1800" b="1" dirty="0" smtClean="0">
                <a:solidFill>
                  <a:srgbClr val="FF0000"/>
                </a:solidFill>
              </a:rPr>
              <a:t>Снижение количества нарушений антимонопольного законодательства </a:t>
            </a:r>
            <a:br>
              <a:rPr lang="ru-RU" sz="1800" b="1" dirty="0" smtClean="0">
                <a:solidFill>
                  <a:srgbClr val="FF0000"/>
                </a:solidFill>
              </a:rPr>
            </a:br>
            <a:r>
              <a:rPr lang="ru-RU" sz="1800" b="1" dirty="0" smtClean="0">
                <a:solidFill>
                  <a:srgbClr val="FF0000"/>
                </a:solidFill>
              </a:rPr>
              <a:t>со стороны органов государственной власти и органов местного самоуправления к 2020 году не менее чем в 2 раза по сравнению с 2017 годом.</a:t>
            </a:r>
          </a:p>
          <a:p>
            <a:pPr marL="457200" lvl="0" indent="-457200">
              <a:spcBef>
                <a:spcPts val="0"/>
              </a:spcBef>
              <a:buAutoNum type="arabicPeriod"/>
            </a:pPr>
            <a:endParaRPr lang="ru-RU" b="1" dirty="0" smtClean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Увеличение доли государственных и муниципальных закупок, участниками которых являются только субъекты малого предпринимательства и социально ориентированные некоммерческие организации, не менее чем в 2 раза по сравнению с 2017 годом, а также увеличение отдельными видами юридических лиц объема закупок, участниками которых являются только субъекты малого и среднего предпринимательства, до 18 процентов.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x="4481810" y="6755306"/>
            <a:ext cx="6210003" cy="3745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25" y="203375"/>
            <a:ext cx="10692000" cy="845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endParaRPr sz="1800" b="1">
              <a:solidFill>
                <a:srgbClr val="F3F3F3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178200" y="10236094"/>
            <a:ext cx="4071000" cy="672300"/>
          </a:xfrm>
          <a:prstGeom prst="rect">
            <a:avLst/>
          </a:prstGeom>
          <a:noFill/>
          <a:ln>
            <a:noFill/>
          </a:ln>
        </p:spPr>
        <p:txBody>
          <a:bodyPr lIns="145200" tIns="145200" rIns="145200" bIns="1452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/>
          </a:p>
        </p:txBody>
      </p:sp>
      <p:sp>
        <p:nvSpPr>
          <p:cNvPr id="83" name="Shape 83"/>
          <p:cNvSpPr/>
          <p:nvPr/>
        </p:nvSpPr>
        <p:spPr>
          <a:xfrm>
            <a:off x="0" y="7139150"/>
            <a:ext cx="10692000" cy="230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8686800" lvl="0" indent="0" algn="l">
              <a:spcBef>
                <a:spcPts val="0"/>
              </a:spcBef>
              <a:buNone/>
            </a:pPr>
            <a:r>
              <a:rPr lang="ru" sz="1200">
                <a:solidFill>
                  <a:srgbClr val="FFFFFF"/>
                </a:solidFill>
              </a:rPr>
              <a:t>          </a:t>
            </a:r>
          </a:p>
        </p:txBody>
      </p:sp>
      <p:sp>
        <p:nvSpPr>
          <p:cNvPr id="84" name="Shape 84"/>
          <p:cNvSpPr/>
          <p:nvPr/>
        </p:nvSpPr>
        <p:spPr>
          <a:xfrm>
            <a:off x="0" y="1252150"/>
            <a:ext cx="6480000" cy="345893"/>
          </a:xfrm>
          <a:custGeom>
            <a:avLst/>
            <a:gdLst/>
            <a:ahLst/>
            <a:cxnLst/>
            <a:rect l="0" t="0" r="0" b="0"/>
            <a:pathLst>
              <a:path w="140528" h="9339" extrusionOk="0">
                <a:moveTo>
                  <a:pt x="0" y="0"/>
                </a:moveTo>
                <a:lnTo>
                  <a:pt x="140528" y="0"/>
                </a:lnTo>
                <a:lnTo>
                  <a:pt x="127173" y="8895"/>
                </a:lnTo>
                <a:lnTo>
                  <a:pt x="0" y="933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85" name="Shape 85"/>
          <p:cNvSpPr txBox="1"/>
          <p:nvPr/>
        </p:nvSpPr>
        <p:spPr>
          <a:xfrm>
            <a:off x="-26" y="1214200"/>
            <a:ext cx="5994003" cy="34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ru" b="1" dirty="0">
              <a:solidFill>
                <a:schemeClr val="lt1"/>
              </a:solidFill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4625826" y="203375"/>
            <a:ext cx="4499974" cy="8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387350" algn="r">
              <a:buClr>
                <a:schemeClr val="dk1"/>
              </a:buClr>
              <a:buSzPct val="68750"/>
            </a:pPr>
            <a:endParaRPr lang="ru" sz="1600" dirty="0">
              <a:solidFill>
                <a:srgbClr val="F3F3F3"/>
              </a:solidFill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420775" y="1547588"/>
            <a:ext cx="9677660" cy="52565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/>
            <a:endParaRPr lang="ru-RU" sz="1800" b="1" dirty="0" smtClean="0">
              <a:solidFill>
                <a:srgbClr val="002060"/>
              </a:solidFill>
            </a:endParaRPr>
          </a:p>
          <a:p>
            <a:pPr lvl="0" algn="ctr"/>
            <a:endParaRPr lang="ru-RU" sz="1800" b="1" dirty="0" smtClean="0">
              <a:solidFill>
                <a:schemeClr val="tx1"/>
              </a:solidFill>
            </a:endParaRPr>
          </a:p>
          <a:p>
            <a:pPr lvl="0" algn="ctr"/>
            <a:endParaRPr lang="ru-RU" sz="1800" b="1" dirty="0" smtClean="0">
              <a:solidFill>
                <a:schemeClr val="tx1"/>
              </a:solidFill>
            </a:endParaRPr>
          </a:p>
          <a:p>
            <a:pPr lvl="0" algn="ctr"/>
            <a:endParaRPr lang="ru-RU" sz="1800" b="1" dirty="0" smtClean="0">
              <a:solidFill>
                <a:srgbClr val="002060"/>
              </a:solidFill>
            </a:endParaRPr>
          </a:p>
          <a:p>
            <a:pPr lvl="0" algn="ctr"/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</p:txBody>
      </p:sp>
      <p:sp>
        <p:nvSpPr>
          <p:cNvPr id="89" name="Shape 89"/>
          <p:cNvSpPr txBox="1"/>
          <p:nvPr/>
        </p:nvSpPr>
        <p:spPr>
          <a:xfrm>
            <a:off x="4481810" y="6755306"/>
            <a:ext cx="6210003" cy="3745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ru" sz="1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02436" y="1922449"/>
            <a:ext cx="91440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/>
              <a:t>ЭТАПЫ ОРГАНИЗАЦИИ АНТИМОНОПОЛЬНОГО КОМПЛАЕНСА </a:t>
            </a:r>
          </a:p>
          <a:p>
            <a:endParaRPr lang="ru-RU" sz="1800" b="1" dirty="0" smtClean="0"/>
          </a:p>
          <a:p>
            <a:pPr>
              <a:spcAft>
                <a:spcPts val="600"/>
              </a:spcAft>
            </a:pPr>
            <a:r>
              <a:rPr lang="ru-RU" sz="1600" b="1" dirty="0" smtClean="0"/>
              <a:t>1. Издание правового акта об антимонопольном </a:t>
            </a:r>
            <a:r>
              <a:rPr lang="ru-RU" sz="1600" b="1" dirty="0" err="1" smtClean="0"/>
              <a:t>комплаенсе</a:t>
            </a:r>
            <a:endParaRPr lang="ru-RU" sz="1600" b="1" dirty="0" smtClean="0"/>
          </a:p>
          <a:p>
            <a:pPr>
              <a:spcAft>
                <a:spcPts val="600"/>
              </a:spcAft>
            </a:pPr>
            <a:r>
              <a:rPr lang="ru-RU" sz="1600" b="1" dirty="0" smtClean="0"/>
              <a:t>2. Определение уполномоченного подразделения (должностного лица)</a:t>
            </a:r>
          </a:p>
          <a:p>
            <a:pPr>
              <a:spcAft>
                <a:spcPts val="600"/>
              </a:spcAft>
            </a:pPr>
            <a:r>
              <a:rPr lang="ru-RU" sz="1600" b="1" dirty="0" smtClean="0"/>
              <a:t>3. Создание на официальном сайте органа исполнительной власти области раздела «Антимонопольный </a:t>
            </a:r>
            <a:r>
              <a:rPr lang="ru-RU" sz="1600" b="1" dirty="0" err="1" smtClean="0"/>
              <a:t>комплаенс</a:t>
            </a:r>
            <a:r>
              <a:rPr lang="ru-RU" sz="1600" b="1" dirty="0" smtClean="0"/>
              <a:t>» и его регулярное наполнение</a:t>
            </a:r>
          </a:p>
          <a:p>
            <a:pPr>
              <a:spcAft>
                <a:spcPts val="600"/>
              </a:spcAft>
            </a:pPr>
            <a:r>
              <a:rPr lang="ru-RU" sz="1600" b="1" dirty="0" smtClean="0"/>
              <a:t>4. Выявление и оценка рисков нарушения антимонопольного законодательства</a:t>
            </a:r>
          </a:p>
          <a:p>
            <a:pPr>
              <a:spcAft>
                <a:spcPts val="600"/>
              </a:spcAft>
            </a:pPr>
            <a:r>
              <a:rPr lang="ru-RU" sz="1600" b="1" dirty="0" smtClean="0"/>
              <a:t>5. Разработка мероприятий по снижению рисков нарушения антимонопольного законодательства</a:t>
            </a:r>
          </a:p>
          <a:p>
            <a:pPr>
              <a:spcAft>
                <a:spcPts val="600"/>
              </a:spcAft>
            </a:pPr>
            <a:r>
              <a:rPr lang="ru-RU" sz="1600" b="1" dirty="0" smtClean="0"/>
              <a:t>6. Ознакомление государственных служащих органа исполнительной власти области с актами по вопросам организации антимонопольного </a:t>
            </a:r>
            <a:r>
              <a:rPr lang="ru-RU" sz="1600" b="1" smtClean="0"/>
              <a:t>комплаенса</a:t>
            </a:r>
            <a:endParaRPr lang="ru-RU" sz="1600" b="1" dirty="0" smtClean="0"/>
          </a:p>
          <a:p>
            <a:pPr>
              <a:spcAft>
                <a:spcPts val="600"/>
              </a:spcAft>
            </a:pPr>
            <a:r>
              <a:rPr lang="ru-RU" sz="1600" b="1" dirty="0" smtClean="0"/>
              <a:t>7. Оценка эффективности функционирования антимонопольного </a:t>
            </a:r>
            <a:r>
              <a:rPr lang="ru-RU" sz="1600" b="1" dirty="0" err="1" smtClean="0"/>
              <a:t>комплаенса</a:t>
            </a:r>
            <a:endParaRPr lang="ru-RU" sz="1600" b="1" dirty="0" smtClean="0"/>
          </a:p>
          <a:p>
            <a:pPr>
              <a:spcAft>
                <a:spcPts val="600"/>
              </a:spcAft>
            </a:pPr>
            <a:r>
              <a:rPr lang="ru-RU" sz="1600" b="1" dirty="0" smtClean="0"/>
              <a:t>8. Подготовка доклада об антимонопольном </a:t>
            </a:r>
            <a:r>
              <a:rPr lang="ru-RU" sz="1600" b="1" dirty="0" err="1" smtClean="0"/>
              <a:t>комплаенсе</a:t>
            </a:r>
            <a:endParaRPr lang="ru-RU" sz="1600" b="1" dirty="0" smtClean="0"/>
          </a:p>
          <a:p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25" y="203375"/>
            <a:ext cx="10692000" cy="845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endParaRPr sz="1800" b="1">
              <a:solidFill>
                <a:srgbClr val="F3F3F3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178200" y="10236094"/>
            <a:ext cx="4071000" cy="672300"/>
          </a:xfrm>
          <a:prstGeom prst="rect">
            <a:avLst/>
          </a:prstGeom>
          <a:noFill/>
          <a:ln>
            <a:noFill/>
          </a:ln>
        </p:spPr>
        <p:txBody>
          <a:bodyPr lIns="145200" tIns="145200" rIns="145200" bIns="1452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/>
          </a:p>
        </p:txBody>
      </p:sp>
      <p:sp>
        <p:nvSpPr>
          <p:cNvPr id="83" name="Shape 83"/>
          <p:cNvSpPr/>
          <p:nvPr/>
        </p:nvSpPr>
        <p:spPr>
          <a:xfrm>
            <a:off x="0" y="7139150"/>
            <a:ext cx="10692000" cy="230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8686800" lvl="0" indent="0" algn="l">
              <a:spcBef>
                <a:spcPts val="0"/>
              </a:spcBef>
              <a:buNone/>
            </a:pPr>
            <a:r>
              <a:rPr lang="ru" sz="1200">
                <a:solidFill>
                  <a:srgbClr val="FFFFFF"/>
                </a:solidFill>
              </a:rPr>
              <a:t>          </a:t>
            </a:r>
          </a:p>
        </p:txBody>
      </p:sp>
      <p:sp>
        <p:nvSpPr>
          <p:cNvPr id="84" name="Shape 84"/>
          <p:cNvSpPr/>
          <p:nvPr/>
        </p:nvSpPr>
        <p:spPr>
          <a:xfrm>
            <a:off x="0" y="1252150"/>
            <a:ext cx="6480000" cy="345893"/>
          </a:xfrm>
          <a:custGeom>
            <a:avLst/>
            <a:gdLst/>
            <a:ahLst/>
            <a:cxnLst/>
            <a:rect l="0" t="0" r="0" b="0"/>
            <a:pathLst>
              <a:path w="140528" h="9339" extrusionOk="0">
                <a:moveTo>
                  <a:pt x="0" y="0"/>
                </a:moveTo>
                <a:lnTo>
                  <a:pt x="140528" y="0"/>
                </a:lnTo>
                <a:lnTo>
                  <a:pt x="127173" y="8895"/>
                </a:lnTo>
                <a:lnTo>
                  <a:pt x="0" y="933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85" name="Shape 85"/>
          <p:cNvSpPr txBox="1"/>
          <p:nvPr/>
        </p:nvSpPr>
        <p:spPr>
          <a:xfrm>
            <a:off x="-26" y="1214200"/>
            <a:ext cx="5994003" cy="34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ru" b="1" dirty="0">
              <a:solidFill>
                <a:schemeClr val="lt1"/>
              </a:solidFill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4625826" y="203375"/>
            <a:ext cx="4499974" cy="8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387350" algn="r">
              <a:buClr>
                <a:schemeClr val="dk1"/>
              </a:buClr>
              <a:buSzPct val="68750"/>
            </a:pPr>
            <a:endParaRPr lang="ru" sz="1600" dirty="0">
              <a:solidFill>
                <a:srgbClr val="F3F3F3"/>
              </a:solidFill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420775" y="1547588"/>
            <a:ext cx="9677660" cy="52565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ru-RU" sz="1600" b="1" dirty="0" smtClean="0"/>
              <a:t>ОСНОВНЫЕ ПОЛОЖЕНИЯ ПРАВОВОГО АКТА </a:t>
            </a:r>
          </a:p>
          <a:p>
            <a:pPr algn="ctr"/>
            <a:r>
              <a:rPr lang="ru-RU" sz="1600" b="1" dirty="0" smtClean="0"/>
              <a:t>ОБ ОРГАНИЗАЦИИ АНТИМОНОПОЛЬНОГО КОМПЛАЕНСА</a:t>
            </a:r>
          </a:p>
          <a:p>
            <a:pPr algn="ctr"/>
            <a:endParaRPr lang="ru-RU" sz="1600" b="1" dirty="0" smtClean="0"/>
          </a:p>
          <a:p>
            <a:pPr>
              <a:buFontTx/>
              <a:buChar char="-"/>
            </a:pPr>
            <a:r>
              <a:rPr lang="ru-RU" sz="1600" b="1" dirty="0" smtClean="0"/>
              <a:t> информация об уполномоченном подразделении (должностном лице), ответственном за организацию и функционирование антимонопольного </a:t>
            </a:r>
            <a:r>
              <a:rPr lang="ru-RU" sz="1600" b="1" dirty="0" err="1" smtClean="0"/>
              <a:t>комплаенса</a:t>
            </a:r>
            <a:r>
              <a:rPr lang="ru-RU" sz="1600" b="1" dirty="0" smtClean="0"/>
              <a:t>  в органе власти, </a:t>
            </a:r>
            <a:br>
              <a:rPr lang="ru-RU" sz="1600" b="1" dirty="0" smtClean="0"/>
            </a:br>
            <a:r>
              <a:rPr lang="ru-RU" sz="1600" b="1" dirty="0" smtClean="0"/>
              <a:t>и о коллегиальном органе, осуществляющем оценку эффективности его функционирования;</a:t>
            </a:r>
          </a:p>
          <a:p>
            <a:endParaRPr lang="ru-RU" sz="1000" b="1" dirty="0" smtClean="0"/>
          </a:p>
          <a:p>
            <a:pPr>
              <a:buFontTx/>
              <a:buChar char="-"/>
            </a:pPr>
            <a:r>
              <a:rPr lang="ru-RU" sz="1600" b="1" dirty="0" smtClean="0"/>
              <a:t> порядок выявления и оценки рисков нарушения антимонопольного законодательства при осуществлении органом исполнительной власти области своей деятельности;</a:t>
            </a:r>
          </a:p>
          <a:p>
            <a:endParaRPr lang="ru-RU" sz="1000" b="1" dirty="0" smtClean="0"/>
          </a:p>
          <a:p>
            <a:pPr>
              <a:buFontTx/>
              <a:buChar char="-"/>
            </a:pPr>
            <a:r>
              <a:rPr lang="ru-RU" sz="1600" b="1" dirty="0" smtClean="0"/>
              <a:t> порядок ознакомления государственных служащих органа исполнительной власти области с актом об организации антимонопольного </a:t>
            </a:r>
            <a:r>
              <a:rPr lang="ru-RU" sz="1600" b="1" dirty="0" err="1" smtClean="0"/>
              <a:t>комплаенса</a:t>
            </a:r>
            <a:r>
              <a:rPr lang="ru-RU" sz="1600" b="1" dirty="0" smtClean="0"/>
              <a:t>;</a:t>
            </a:r>
          </a:p>
          <a:p>
            <a:endParaRPr lang="ru-RU" sz="1000" b="1" dirty="0" smtClean="0"/>
          </a:p>
          <a:p>
            <a:pPr>
              <a:buFontTx/>
              <a:buChar char="-"/>
            </a:pPr>
            <a:r>
              <a:rPr lang="ru-RU" sz="1600" b="1" dirty="0" smtClean="0"/>
              <a:t> меры, направленные на осуществление органом исполнительной власти области контроля за функционированием антимонопольного </a:t>
            </a:r>
            <a:r>
              <a:rPr lang="ru-RU" sz="1600" b="1" dirty="0" err="1" smtClean="0"/>
              <a:t>комплаенса</a:t>
            </a:r>
            <a:r>
              <a:rPr lang="ru-RU" sz="1600" b="1" dirty="0" smtClean="0"/>
              <a:t>;</a:t>
            </a:r>
          </a:p>
          <a:p>
            <a:endParaRPr lang="ru-RU" sz="1000" b="1" dirty="0" smtClean="0"/>
          </a:p>
          <a:p>
            <a:pPr>
              <a:buFontTx/>
              <a:buChar char="-"/>
            </a:pPr>
            <a:r>
              <a:rPr lang="ru-RU" sz="1600" b="1" dirty="0" smtClean="0"/>
              <a:t> ключевые показатели и порядок оценки эффективности функционирования антимонопольного </a:t>
            </a:r>
            <a:r>
              <a:rPr lang="ru-RU" sz="1600" b="1" dirty="0" err="1" smtClean="0"/>
              <a:t>комплаенса</a:t>
            </a:r>
            <a:r>
              <a:rPr lang="ru-RU" sz="1600" b="1" dirty="0" smtClean="0"/>
              <a:t> в органе исполнительной власти области.</a:t>
            </a:r>
          </a:p>
          <a:p>
            <a:pPr>
              <a:buFontTx/>
              <a:buChar char="-"/>
            </a:pPr>
            <a:endParaRPr lang="ru-RU" sz="1600" b="1" dirty="0" smtClean="0"/>
          </a:p>
          <a:p>
            <a:r>
              <a:rPr lang="ru-RU" sz="1600" b="1" dirty="0" smtClean="0"/>
              <a:t>Акт об антимонопольном </a:t>
            </a:r>
            <a:r>
              <a:rPr lang="ru-RU" sz="1600" b="1" dirty="0" err="1" smtClean="0"/>
              <a:t>комплаенсе</a:t>
            </a:r>
            <a:r>
              <a:rPr lang="ru-RU" sz="1600" b="1" dirty="0" smtClean="0"/>
              <a:t> должен быть размещен на официальном сайте органа исполнительной	власти области в сети Интернет</a:t>
            </a:r>
          </a:p>
          <a:p>
            <a:r>
              <a:rPr lang="ru-RU" sz="2400" b="1" dirty="0" smtClean="0"/>
              <a:t>	</a:t>
            </a:r>
          </a:p>
          <a:p>
            <a:r>
              <a:rPr lang="ru-RU" sz="1600" b="1" dirty="0" smtClean="0"/>
              <a:t>	</a:t>
            </a:r>
          </a:p>
          <a:p>
            <a:pPr lvl="0" algn="ctr">
              <a:spcBef>
                <a:spcPts val="0"/>
              </a:spcBef>
              <a:buNone/>
            </a:pPr>
            <a:endParaRPr lang="ru" sz="24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ru" sz="2400" dirty="0" smtClean="0">
                <a:solidFill>
                  <a:schemeClr val="dk1"/>
                </a:solidFill>
              </a:rPr>
              <a:t> </a:t>
            </a:r>
            <a:r>
              <a:rPr lang="ru" sz="1800" b="1" dirty="0" smtClean="0">
                <a:solidFill>
                  <a:srgbClr val="002060"/>
                </a:solidFill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</p:txBody>
      </p:sp>
      <p:sp>
        <p:nvSpPr>
          <p:cNvPr id="89" name="Shape 89"/>
          <p:cNvSpPr txBox="1"/>
          <p:nvPr/>
        </p:nvSpPr>
        <p:spPr>
          <a:xfrm>
            <a:off x="4481810" y="6755306"/>
            <a:ext cx="6210003" cy="3745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25" y="203375"/>
            <a:ext cx="10692000" cy="845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endParaRPr sz="1800" b="1">
              <a:solidFill>
                <a:srgbClr val="F3F3F3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178200" y="10236094"/>
            <a:ext cx="4071000" cy="672300"/>
          </a:xfrm>
          <a:prstGeom prst="rect">
            <a:avLst/>
          </a:prstGeom>
          <a:noFill/>
          <a:ln>
            <a:noFill/>
          </a:ln>
        </p:spPr>
        <p:txBody>
          <a:bodyPr lIns="145200" tIns="145200" rIns="145200" bIns="1452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/>
          </a:p>
        </p:txBody>
      </p:sp>
      <p:sp>
        <p:nvSpPr>
          <p:cNvPr id="83" name="Shape 83"/>
          <p:cNvSpPr/>
          <p:nvPr/>
        </p:nvSpPr>
        <p:spPr>
          <a:xfrm>
            <a:off x="0" y="7139150"/>
            <a:ext cx="10692000" cy="230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8686800" lvl="0" indent="0" algn="l">
              <a:spcBef>
                <a:spcPts val="0"/>
              </a:spcBef>
              <a:buNone/>
            </a:pPr>
            <a:r>
              <a:rPr lang="ru" sz="1200">
                <a:solidFill>
                  <a:srgbClr val="FFFFFF"/>
                </a:solidFill>
              </a:rPr>
              <a:t>          </a:t>
            </a:r>
          </a:p>
        </p:txBody>
      </p:sp>
      <p:sp>
        <p:nvSpPr>
          <p:cNvPr id="84" name="Shape 84"/>
          <p:cNvSpPr/>
          <p:nvPr/>
        </p:nvSpPr>
        <p:spPr>
          <a:xfrm>
            <a:off x="0" y="1252150"/>
            <a:ext cx="6480000" cy="345893"/>
          </a:xfrm>
          <a:custGeom>
            <a:avLst/>
            <a:gdLst/>
            <a:ahLst/>
            <a:cxnLst/>
            <a:rect l="0" t="0" r="0" b="0"/>
            <a:pathLst>
              <a:path w="140528" h="9339" extrusionOk="0">
                <a:moveTo>
                  <a:pt x="0" y="0"/>
                </a:moveTo>
                <a:lnTo>
                  <a:pt x="140528" y="0"/>
                </a:lnTo>
                <a:lnTo>
                  <a:pt x="127173" y="8895"/>
                </a:lnTo>
                <a:lnTo>
                  <a:pt x="0" y="933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85" name="Shape 85"/>
          <p:cNvSpPr txBox="1"/>
          <p:nvPr/>
        </p:nvSpPr>
        <p:spPr>
          <a:xfrm>
            <a:off x="-26" y="1214200"/>
            <a:ext cx="5994003" cy="34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ru" b="1" dirty="0">
              <a:solidFill>
                <a:schemeClr val="lt1"/>
              </a:solidFill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4625826" y="203375"/>
            <a:ext cx="4499974" cy="8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387350" algn="r">
              <a:buClr>
                <a:schemeClr val="dk1"/>
              </a:buClr>
              <a:buSzPct val="68750"/>
            </a:pPr>
            <a:endParaRPr lang="ru" sz="1600" dirty="0">
              <a:solidFill>
                <a:srgbClr val="F3F3F3"/>
              </a:solidFill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420775" y="1547588"/>
            <a:ext cx="9677660" cy="52565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ru-RU" sz="1600" b="1" dirty="0" smtClean="0"/>
              <a:t>ФУНКЦИИ УПОЛНОМОЧЕННОГО ПОДРАЗДЕЛЕНИЯ (ДОЛЖНОСТНОГО ЛИЦА) </a:t>
            </a:r>
          </a:p>
          <a:p>
            <a:pPr algn="ctr"/>
            <a:endParaRPr lang="ru-RU" sz="16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подготовка и представление руководителю органа исполнительной власти области акта об антимонопольном </a:t>
            </a:r>
            <a:r>
              <a:rPr lang="ru-RU" sz="1600" b="1" dirty="0" err="1" smtClean="0"/>
              <a:t>комплаенсе</a:t>
            </a:r>
            <a:r>
              <a:rPr lang="ru-RU" sz="1600" b="1" dirty="0" smtClean="0"/>
              <a:t>;</a:t>
            </a:r>
          </a:p>
          <a:p>
            <a:pPr algn="just"/>
            <a:endParaRPr lang="ru-RU" sz="9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выявление рисков нарушения антимонопольного законодательства, определение вероятности возникновения рисков нарушения антимонопольного законодательства;</a:t>
            </a:r>
          </a:p>
          <a:p>
            <a:pPr algn="just"/>
            <a:endParaRPr lang="ru-RU" sz="9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консультирование государственных служащих органа исполнительной власти области по вопросам, связанным с соблюдением антимонопольного законодательства и антимонопольным </a:t>
            </a:r>
            <a:r>
              <a:rPr lang="ru-RU" sz="1600" b="1" dirty="0" err="1" smtClean="0"/>
              <a:t>комплаенсом</a:t>
            </a:r>
            <a:r>
              <a:rPr lang="ru-RU" sz="1600" b="1" dirty="0" smtClean="0"/>
              <a:t>;</a:t>
            </a:r>
          </a:p>
          <a:p>
            <a:pPr algn="just"/>
            <a:endParaRPr lang="ru-RU" sz="9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организация внутренних расследований, связанных с функционированием антимонопольного </a:t>
            </a:r>
            <a:r>
              <a:rPr lang="ru-RU" sz="1600" b="1" dirty="0" err="1" smtClean="0"/>
              <a:t>комплаенса</a:t>
            </a:r>
            <a:r>
              <a:rPr lang="ru-RU" sz="1600" b="1" dirty="0" smtClean="0"/>
              <a:t>, и участие в них;</a:t>
            </a:r>
          </a:p>
          <a:p>
            <a:pPr algn="just"/>
            <a:endParaRPr lang="ru-RU" sz="9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организация взаимодействия с антимонопольным органом и организация содействия ему по вопросам проводимых проверок;</a:t>
            </a:r>
          </a:p>
          <a:p>
            <a:pPr algn="just"/>
            <a:endParaRPr lang="ru-RU" sz="9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информирование руководителя органа исполнительной власти области о внутренних документах, которые могут повлечь нарушение антимонопольного законодательства;</a:t>
            </a:r>
          </a:p>
          <a:p>
            <a:pPr algn="just">
              <a:buFontTx/>
              <a:buChar char="-"/>
            </a:pPr>
            <a:endParaRPr lang="ru-RU" sz="16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иные функции, связанные с функционированием антимонопольного </a:t>
            </a:r>
            <a:r>
              <a:rPr lang="ru-RU" sz="1600" b="1" dirty="0" err="1" smtClean="0"/>
              <a:t>комплаенса</a:t>
            </a:r>
            <a:endParaRPr lang="ru-RU" sz="1600" b="1" dirty="0" smtClean="0"/>
          </a:p>
          <a:p>
            <a:pPr algn="just"/>
            <a:endParaRPr lang="ru-RU" sz="900" b="1" dirty="0" smtClean="0"/>
          </a:p>
          <a:p>
            <a:endParaRPr lang="ru" sz="1800" b="1" dirty="0" smtClean="0">
              <a:solidFill>
                <a:srgbClr val="C0000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ru" sz="2400" dirty="0" smtClean="0">
                <a:solidFill>
                  <a:schemeClr val="dk1"/>
                </a:solidFill>
              </a:rPr>
              <a:t> </a:t>
            </a:r>
            <a:r>
              <a:rPr lang="ru" sz="1800" b="1" dirty="0" smtClean="0">
                <a:solidFill>
                  <a:srgbClr val="002060"/>
                </a:solidFill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</p:txBody>
      </p:sp>
      <p:sp>
        <p:nvSpPr>
          <p:cNvPr id="89" name="Shape 89"/>
          <p:cNvSpPr txBox="1"/>
          <p:nvPr/>
        </p:nvSpPr>
        <p:spPr>
          <a:xfrm>
            <a:off x="4481810" y="6755306"/>
            <a:ext cx="6210003" cy="3745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25" y="203375"/>
            <a:ext cx="10692000" cy="845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endParaRPr sz="1800" b="1">
              <a:solidFill>
                <a:srgbClr val="F3F3F3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178200" y="10236094"/>
            <a:ext cx="4071000" cy="672300"/>
          </a:xfrm>
          <a:prstGeom prst="rect">
            <a:avLst/>
          </a:prstGeom>
          <a:noFill/>
          <a:ln>
            <a:noFill/>
          </a:ln>
        </p:spPr>
        <p:txBody>
          <a:bodyPr lIns="145200" tIns="145200" rIns="145200" bIns="1452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/>
          </a:p>
        </p:txBody>
      </p:sp>
      <p:sp>
        <p:nvSpPr>
          <p:cNvPr id="83" name="Shape 83"/>
          <p:cNvSpPr/>
          <p:nvPr/>
        </p:nvSpPr>
        <p:spPr>
          <a:xfrm>
            <a:off x="0" y="7139150"/>
            <a:ext cx="10692000" cy="230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8686800" lvl="0" indent="0" algn="l">
              <a:spcBef>
                <a:spcPts val="0"/>
              </a:spcBef>
              <a:buNone/>
            </a:pPr>
            <a:r>
              <a:rPr lang="ru" sz="1200">
                <a:solidFill>
                  <a:srgbClr val="FFFFFF"/>
                </a:solidFill>
              </a:rPr>
              <a:t>          </a:t>
            </a:r>
          </a:p>
        </p:txBody>
      </p:sp>
      <p:sp>
        <p:nvSpPr>
          <p:cNvPr id="84" name="Shape 84"/>
          <p:cNvSpPr/>
          <p:nvPr/>
        </p:nvSpPr>
        <p:spPr>
          <a:xfrm>
            <a:off x="0" y="1252150"/>
            <a:ext cx="6480000" cy="345893"/>
          </a:xfrm>
          <a:custGeom>
            <a:avLst/>
            <a:gdLst/>
            <a:ahLst/>
            <a:cxnLst/>
            <a:rect l="0" t="0" r="0" b="0"/>
            <a:pathLst>
              <a:path w="140528" h="9339" extrusionOk="0">
                <a:moveTo>
                  <a:pt x="0" y="0"/>
                </a:moveTo>
                <a:lnTo>
                  <a:pt x="140528" y="0"/>
                </a:lnTo>
                <a:lnTo>
                  <a:pt x="127173" y="8895"/>
                </a:lnTo>
                <a:lnTo>
                  <a:pt x="0" y="933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85" name="Shape 85"/>
          <p:cNvSpPr txBox="1"/>
          <p:nvPr/>
        </p:nvSpPr>
        <p:spPr>
          <a:xfrm>
            <a:off x="-26" y="1214200"/>
            <a:ext cx="5994003" cy="34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ru" b="1" dirty="0">
              <a:solidFill>
                <a:schemeClr val="lt1"/>
              </a:solidFill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4625826" y="203375"/>
            <a:ext cx="4499974" cy="8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387350" algn="r">
              <a:buClr>
                <a:schemeClr val="dk1"/>
              </a:buClr>
              <a:buSzPct val="68750"/>
            </a:pPr>
            <a:endParaRPr lang="ru" sz="1600" dirty="0">
              <a:solidFill>
                <a:srgbClr val="F3F3F3"/>
              </a:solidFill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420775" y="1547588"/>
            <a:ext cx="9677660" cy="52565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ru-RU" sz="1600" b="1" dirty="0" smtClean="0"/>
              <a:t>ФУНКЦИИ КОЛЛЕГИАЛЬНОГО ОРГАНА</a:t>
            </a:r>
          </a:p>
          <a:p>
            <a:pPr algn="ctr"/>
            <a:endParaRPr lang="ru-RU" sz="16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рассмотрение и оценка мероприятий органа исполнительной власти области в части, касающейся функционирования антимонопольного </a:t>
            </a:r>
            <a:r>
              <a:rPr lang="ru-RU" sz="1600" b="1" dirty="0" err="1" smtClean="0"/>
              <a:t>комплаенса</a:t>
            </a:r>
            <a:r>
              <a:rPr lang="ru-RU" sz="1600" b="1" dirty="0" smtClean="0"/>
              <a:t>;</a:t>
            </a:r>
          </a:p>
          <a:p>
            <a:pPr algn="just"/>
            <a:endParaRPr lang="ru-RU" sz="9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рассмотрение и утверждение доклада об антимонопольном </a:t>
            </a:r>
            <a:r>
              <a:rPr lang="ru-RU" sz="1600" b="1" dirty="0" err="1" smtClean="0"/>
              <a:t>комплаенсе</a:t>
            </a:r>
            <a:endParaRPr lang="ru-RU" sz="1600" b="1" dirty="0" smtClean="0"/>
          </a:p>
          <a:p>
            <a:pPr algn="just">
              <a:buFontTx/>
              <a:buChar char="-"/>
            </a:pPr>
            <a:endParaRPr lang="ru-RU" sz="1600" b="1" dirty="0" smtClean="0"/>
          </a:p>
          <a:p>
            <a:pPr algn="just">
              <a:buFontTx/>
              <a:buChar char="-"/>
            </a:pPr>
            <a:endParaRPr lang="ru-RU" sz="1600" b="1" dirty="0" smtClean="0"/>
          </a:p>
          <a:p>
            <a:pPr algn="just"/>
            <a:r>
              <a:rPr lang="ru-RU" sz="1600" b="1" dirty="0" smtClean="0"/>
              <a:t>Функции коллегиального органа могут быть возложены на общественный совет при органе исполнительной власти области</a:t>
            </a:r>
            <a:endParaRPr lang="ru-RU" sz="900" b="1" dirty="0" smtClean="0"/>
          </a:p>
          <a:p>
            <a:endParaRPr lang="ru" sz="1800" b="1" dirty="0" smtClean="0">
              <a:solidFill>
                <a:srgbClr val="C0000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ru" sz="2400" dirty="0" smtClean="0">
                <a:solidFill>
                  <a:schemeClr val="dk1"/>
                </a:solidFill>
              </a:rPr>
              <a:t> </a:t>
            </a:r>
            <a:r>
              <a:rPr lang="ru" sz="1800" b="1" dirty="0" smtClean="0">
                <a:solidFill>
                  <a:srgbClr val="002060"/>
                </a:solidFill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</p:txBody>
      </p:sp>
      <p:sp>
        <p:nvSpPr>
          <p:cNvPr id="89" name="Shape 89"/>
          <p:cNvSpPr txBox="1"/>
          <p:nvPr/>
        </p:nvSpPr>
        <p:spPr>
          <a:xfrm>
            <a:off x="4481810" y="6755306"/>
            <a:ext cx="6210003" cy="3745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-25" y="203375"/>
            <a:ext cx="10692000" cy="845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endParaRPr sz="1800" b="1">
              <a:solidFill>
                <a:srgbClr val="F3F3F3"/>
              </a:solidFill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178200" y="10236094"/>
            <a:ext cx="4071000" cy="672300"/>
          </a:xfrm>
          <a:prstGeom prst="rect">
            <a:avLst/>
          </a:prstGeom>
          <a:noFill/>
          <a:ln>
            <a:noFill/>
          </a:ln>
        </p:spPr>
        <p:txBody>
          <a:bodyPr lIns="145200" tIns="145200" rIns="145200" bIns="1452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300"/>
          </a:p>
        </p:txBody>
      </p:sp>
      <p:sp>
        <p:nvSpPr>
          <p:cNvPr id="83" name="Shape 83"/>
          <p:cNvSpPr/>
          <p:nvPr/>
        </p:nvSpPr>
        <p:spPr>
          <a:xfrm>
            <a:off x="0" y="7139150"/>
            <a:ext cx="10692000" cy="2301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marL="8686800" lvl="0" indent="0" algn="l">
              <a:spcBef>
                <a:spcPts val="0"/>
              </a:spcBef>
              <a:buNone/>
            </a:pPr>
            <a:r>
              <a:rPr lang="ru" sz="1200">
                <a:solidFill>
                  <a:srgbClr val="FFFFFF"/>
                </a:solidFill>
              </a:rPr>
              <a:t>          </a:t>
            </a:r>
          </a:p>
        </p:txBody>
      </p:sp>
      <p:sp>
        <p:nvSpPr>
          <p:cNvPr id="84" name="Shape 84"/>
          <p:cNvSpPr/>
          <p:nvPr/>
        </p:nvSpPr>
        <p:spPr>
          <a:xfrm>
            <a:off x="0" y="1252150"/>
            <a:ext cx="6480000" cy="345893"/>
          </a:xfrm>
          <a:custGeom>
            <a:avLst/>
            <a:gdLst/>
            <a:ahLst/>
            <a:cxnLst/>
            <a:rect l="0" t="0" r="0" b="0"/>
            <a:pathLst>
              <a:path w="140528" h="9339" extrusionOk="0">
                <a:moveTo>
                  <a:pt x="0" y="0"/>
                </a:moveTo>
                <a:lnTo>
                  <a:pt x="140528" y="0"/>
                </a:lnTo>
                <a:lnTo>
                  <a:pt x="127173" y="8895"/>
                </a:lnTo>
                <a:lnTo>
                  <a:pt x="0" y="9339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</p:sp>
      <p:sp>
        <p:nvSpPr>
          <p:cNvPr id="85" name="Shape 85"/>
          <p:cNvSpPr txBox="1"/>
          <p:nvPr/>
        </p:nvSpPr>
        <p:spPr>
          <a:xfrm>
            <a:off x="-26" y="1214200"/>
            <a:ext cx="5994003" cy="345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spcBef>
                <a:spcPts val="0"/>
              </a:spcBef>
              <a:buClr>
                <a:schemeClr val="lt1"/>
              </a:buClr>
              <a:buFont typeface="Arial"/>
              <a:buNone/>
            </a:pPr>
            <a:endParaRPr lang="ru" b="1" dirty="0">
              <a:solidFill>
                <a:schemeClr val="lt1"/>
              </a:solidFill>
            </a:endParaRPr>
          </a:p>
        </p:txBody>
      </p:sp>
      <p:sp>
        <p:nvSpPr>
          <p:cNvPr id="87" name="Shape 87"/>
          <p:cNvSpPr txBox="1"/>
          <p:nvPr/>
        </p:nvSpPr>
        <p:spPr>
          <a:xfrm>
            <a:off x="4625826" y="203375"/>
            <a:ext cx="4499974" cy="84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indent="387350" algn="r">
              <a:buClr>
                <a:schemeClr val="dk1"/>
              </a:buClr>
              <a:buSzPct val="68750"/>
            </a:pPr>
            <a:endParaRPr lang="ru" sz="1600" dirty="0">
              <a:solidFill>
                <a:srgbClr val="F3F3F3"/>
              </a:solidFill>
            </a:endParaRPr>
          </a:p>
        </p:txBody>
      </p:sp>
      <p:sp>
        <p:nvSpPr>
          <p:cNvPr id="88" name="Shape 88"/>
          <p:cNvSpPr txBox="1"/>
          <p:nvPr/>
        </p:nvSpPr>
        <p:spPr>
          <a:xfrm>
            <a:off x="630997" y="1547588"/>
            <a:ext cx="9467437" cy="525658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/>
            <a:r>
              <a:rPr lang="ru-RU" sz="1600" b="1" dirty="0" smtClean="0"/>
              <a:t>ВЫЯВЛЕНИЕ и ОЦЕНКА РИСКОВ </a:t>
            </a:r>
          </a:p>
          <a:p>
            <a:pPr algn="ctr"/>
            <a:r>
              <a:rPr lang="ru-RU" sz="1600" b="1" dirty="0" smtClean="0"/>
              <a:t>НАРУШЕНИЯ АНТИМОНОПОЛЬНОГО ЗАКОНОДАТЕЛЬСТВА</a:t>
            </a:r>
          </a:p>
          <a:p>
            <a:pPr algn="ctr"/>
            <a:endParaRPr lang="ru-RU" sz="16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анализ выявленных нарушений антимонопольного законодательства за предыдущие </a:t>
            </a:r>
            <a:br>
              <a:rPr lang="ru-RU" sz="1600" b="1" dirty="0" smtClean="0"/>
            </a:br>
            <a:r>
              <a:rPr lang="ru-RU" sz="1600" b="1" dirty="0" smtClean="0"/>
              <a:t>3 года (наличие предостережений, предупреждений, штрафов, жалоб, возбужденных дел);</a:t>
            </a:r>
          </a:p>
          <a:p>
            <a:pPr algn="just"/>
            <a:endParaRPr lang="ru-RU" sz="9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анализ </a:t>
            </a:r>
            <a:r>
              <a:rPr lang="ru-RU" sz="1600" b="1" smtClean="0"/>
              <a:t>нормативных правовых актов </a:t>
            </a:r>
            <a:r>
              <a:rPr lang="ru-RU" sz="1600" b="1" dirty="0" smtClean="0"/>
              <a:t>органа исполнительной власти области;</a:t>
            </a:r>
          </a:p>
          <a:p>
            <a:pPr algn="just">
              <a:buFontTx/>
              <a:buChar char="-"/>
            </a:pPr>
            <a:endParaRPr lang="ru-RU" sz="16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анализ проектов нормативных правовых актов органа исполнительной власти области;</a:t>
            </a:r>
          </a:p>
          <a:p>
            <a:pPr algn="just">
              <a:buFontTx/>
              <a:buChar char="-"/>
            </a:pPr>
            <a:endParaRPr lang="ru-RU" sz="16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мониторинг и анализ практики применения органом исполнительной власти области антимонопольного законодательства;</a:t>
            </a:r>
          </a:p>
          <a:p>
            <a:pPr algn="just">
              <a:buFontTx/>
              <a:buChar char="-"/>
            </a:pPr>
            <a:endParaRPr lang="ru-RU" sz="1600" b="1" dirty="0" smtClean="0"/>
          </a:p>
          <a:p>
            <a:pPr algn="just">
              <a:buFontTx/>
              <a:buChar char="-"/>
            </a:pPr>
            <a:r>
              <a:rPr lang="ru-RU" sz="1600" b="1" dirty="0" smtClean="0"/>
              <a:t> проведение систематической оценки эффективности разработанных и реализуемых мероприятий по снижению рисков нарушения антимонопольного законодательства</a:t>
            </a:r>
          </a:p>
          <a:p>
            <a:pPr algn="just">
              <a:buFontTx/>
              <a:buChar char="-"/>
            </a:pPr>
            <a:endParaRPr lang="ru-RU" sz="1600" b="1" dirty="0" smtClean="0"/>
          </a:p>
          <a:p>
            <a:pPr algn="just">
              <a:buFontTx/>
              <a:buChar char="-"/>
            </a:pPr>
            <a:endParaRPr lang="ru-RU" sz="1600" b="1" dirty="0" smtClean="0"/>
          </a:p>
          <a:p>
            <a:endParaRPr lang="ru" sz="1800" b="1" dirty="0" smtClean="0">
              <a:solidFill>
                <a:srgbClr val="C0000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b="1" dirty="0" smtClean="0">
              <a:solidFill>
                <a:srgbClr val="002060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endParaRPr lang="ru" sz="2400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r>
              <a:rPr lang="ru" sz="2400" dirty="0" smtClean="0">
                <a:solidFill>
                  <a:schemeClr val="dk1"/>
                </a:solidFill>
              </a:rPr>
              <a:t> </a:t>
            </a:r>
            <a:r>
              <a:rPr lang="ru" sz="1800" b="1" dirty="0" smtClean="0">
                <a:solidFill>
                  <a:srgbClr val="002060"/>
                </a:solidFill>
              </a:rPr>
              <a:t> </a:t>
            </a: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" sz="1800" b="1" dirty="0" smtClean="0">
              <a:solidFill>
                <a:srgbClr val="002060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lang="ru-RU" sz="1800" b="1" dirty="0" smtClean="0">
              <a:solidFill>
                <a:srgbClr val="002060"/>
              </a:solidFill>
            </a:endParaRPr>
          </a:p>
        </p:txBody>
      </p:sp>
      <p:sp>
        <p:nvSpPr>
          <p:cNvPr id="89" name="Shape 89"/>
          <p:cNvSpPr txBox="1"/>
          <p:nvPr/>
        </p:nvSpPr>
        <p:spPr>
          <a:xfrm>
            <a:off x="4481810" y="6755306"/>
            <a:ext cx="6210003" cy="37451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51645"/>
            <a:ext cx="10369152" cy="25409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ОСНОВНЫЕ ТРЕБОВАНИЯ К ОМСУ ПО ВНЕДРЕНИЮ АНТИМОНОПОЛЬНОГО КОМПЛАЕНСА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9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82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0"/>
            <a:ext cx="10691813" cy="7559675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ru-RU" dirty="0" smtClean="0"/>
              <a:t>Создание отдельной вкладки на сайте Администрации ОМСУ «Антимонопольный </a:t>
            </a:r>
            <a:r>
              <a:rPr lang="ru-RU" dirty="0" err="1" smtClean="0"/>
              <a:t>комплаенс</a:t>
            </a:r>
            <a:r>
              <a:rPr lang="ru-RU" dirty="0" smtClean="0"/>
              <a:t>»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 smtClean="0"/>
              <a:t>Размещение в этой вкладке всех федеральных, региональных и муниципальных правовых актов, регламентирующих антимонопольную деятельность.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FF0000"/>
                </a:solidFill>
              </a:rPr>
              <a:t>ОБРАЗЕЦ:</a:t>
            </a:r>
          </a:p>
          <a:p>
            <a:pPr marL="0" indent="0" algn="just">
              <a:buNone/>
            </a:pPr>
            <a:r>
              <a:rPr lang="en-US" b="1" dirty="0">
                <a:hlinkClick r:id="rId2"/>
              </a:rPr>
              <a:t>http://</a:t>
            </a:r>
            <a:r>
              <a:rPr lang="en-US" b="1" dirty="0" smtClean="0">
                <a:hlinkClick r:id="rId2"/>
              </a:rPr>
              <a:t>www.admugansk.ru/category/1786</a:t>
            </a:r>
            <a:endParaRPr lang="ru-RU" b="1" dirty="0" smtClean="0"/>
          </a:p>
          <a:p>
            <a:pPr marL="0" indent="0" algn="just">
              <a:buNone/>
            </a:pPr>
            <a:r>
              <a:rPr lang="en-US" b="1" dirty="0">
                <a:hlinkClick r:id="rId3"/>
              </a:rPr>
              <a:t>http://</a:t>
            </a:r>
            <a:r>
              <a:rPr lang="en-US" b="1" dirty="0" smtClean="0">
                <a:hlinkClick r:id="rId3"/>
              </a:rPr>
              <a:t>admintrg.ru/antitrust-compliance.html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10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61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1105" y="-1"/>
            <a:ext cx="10702918" cy="7559675"/>
          </a:xfrm>
        </p:spPr>
        <p:txBody>
          <a:bodyPr/>
          <a:lstStyle/>
          <a:p>
            <a:pPr lvl="0" algn="just">
              <a:buFont typeface="Wingdings" pitchFamily="2" charset="2"/>
              <a:buChar char="q"/>
            </a:pPr>
            <a:r>
              <a:rPr lang="ru-RU" dirty="0" smtClean="0">
                <a:solidFill>
                  <a:prstClr val="black"/>
                </a:solidFill>
              </a:rPr>
              <a:t>Определение структурных подразделений Администрации, ответственных за разработку и внедрение системы внутреннего обеспечения соответствия требованиям антимонопольного законодательства в ОМСУ </a:t>
            </a:r>
            <a:r>
              <a:rPr lang="ru-RU" b="1" dirty="0" smtClean="0">
                <a:solidFill>
                  <a:srgbClr val="FF0000"/>
                </a:solidFill>
              </a:rPr>
              <a:t>(Распоряжение разместить)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dirty="0">
                <a:solidFill>
                  <a:prstClr val="black"/>
                </a:solidFill>
              </a:rPr>
              <a:t>Разработка положения об организации в Администрации </a:t>
            </a:r>
            <a:r>
              <a:rPr lang="ru-RU" dirty="0" smtClean="0">
                <a:solidFill>
                  <a:prstClr val="black"/>
                </a:solidFill>
              </a:rPr>
              <a:t>системы</a:t>
            </a:r>
            <a:r>
              <a:rPr lang="ru-RU" dirty="0">
                <a:solidFill>
                  <a:prstClr val="black"/>
                </a:solidFill>
              </a:rPr>
              <a:t> внутреннего обеспечения соответствия требованиям антимонопольного законодательства в ОМСУ </a:t>
            </a:r>
            <a:r>
              <a:rPr lang="ru-RU" b="1" dirty="0" smtClean="0">
                <a:solidFill>
                  <a:srgbClr val="FF0000"/>
                </a:solidFill>
              </a:rPr>
              <a:t>(Постановление разместить)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11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5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-1"/>
            <a:ext cx="10691813" cy="7559675"/>
          </a:xfrm>
        </p:spPr>
        <p:txBody>
          <a:bodyPr/>
          <a:lstStyle/>
          <a:p>
            <a:pPr lvl="0" algn="just">
              <a:buFont typeface="Wingdings" pitchFamily="2" charset="2"/>
              <a:buChar char="q"/>
            </a:pPr>
            <a:r>
              <a:rPr lang="ru-RU" dirty="0" smtClean="0">
                <a:solidFill>
                  <a:prstClr val="black"/>
                </a:solidFill>
              </a:rPr>
              <a:t>Утверждение методики расчета ключевых показателей эффективности функционирования антимонопольного </a:t>
            </a:r>
            <a:r>
              <a:rPr lang="ru-RU" dirty="0" err="1" smtClean="0">
                <a:solidFill>
                  <a:prstClr val="black"/>
                </a:solidFill>
              </a:rPr>
              <a:t>комплаенса</a:t>
            </a:r>
            <a:r>
              <a:rPr lang="ru-RU" dirty="0" smtClean="0">
                <a:solidFill>
                  <a:prstClr val="black"/>
                </a:solidFill>
              </a:rPr>
              <a:t> в ОМСУ </a:t>
            </a:r>
            <a:r>
              <a:rPr lang="ru-RU" b="1" dirty="0" smtClean="0">
                <a:solidFill>
                  <a:srgbClr val="FF0000"/>
                </a:solidFill>
              </a:rPr>
              <a:t>(Распоряжение </a:t>
            </a:r>
            <a:r>
              <a:rPr lang="ru-RU" b="1" dirty="0">
                <a:solidFill>
                  <a:srgbClr val="FF0000"/>
                </a:solidFill>
              </a:rPr>
              <a:t>разместить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dirty="0" smtClean="0"/>
              <a:t>Утверждение карты </a:t>
            </a:r>
            <a:r>
              <a:rPr lang="ru-RU" dirty="0" err="1" smtClean="0"/>
              <a:t>комплаенс</a:t>
            </a:r>
            <a:r>
              <a:rPr lang="ru-RU" dirty="0" smtClean="0"/>
              <a:t>-рисков ОМСУ </a:t>
            </a:r>
            <a:r>
              <a:rPr lang="ru-RU" b="1" dirty="0">
                <a:solidFill>
                  <a:srgbClr val="FF0000"/>
                </a:solidFill>
              </a:rPr>
              <a:t>(Распоряжение разместить</a:t>
            </a:r>
            <a:r>
              <a:rPr lang="ru-RU" b="1" dirty="0" smtClean="0">
                <a:solidFill>
                  <a:srgbClr val="FF0000"/>
                </a:solidFill>
              </a:rPr>
              <a:t>)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 smtClean="0"/>
              <a:t>Утверждение плана мероприятий «дорожной карты» по снижению рисков нарушения антимонопольного законодательства в ОМСУ </a:t>
            </a:r>
            <a:r>
              <a:rPr lang="ru-RU" b="1" dirty="0">
                <a:solidFill>
                  <a:srgbClr val="FF0000"/>
                </a:solidFill>
              </a:rPr>
              <a:t>(Распоряжение разместить)</a:t>
            </a:r>
          </a:p>
          <a:p>
            <a:pPr marL="0" lvl="0" indent="0" algn="just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12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3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362" y="1619597"/>
            <a:ext cx="9622632" cy="266429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Методика </a:t>
            </a:r>
            <a:r>
              <a:rPr lang="ru-RU" b="1" dirty="0">
                <a:solidFill>
                  <a:srgbClr val="FF0000"/>
                </a:solidFill>
              </a:rPr>
              <a:t>расчета ключевых показателей эффективности функционирования антимонопольного </a:t>
            </a:r>
            <a:r>
              <a:rPr lang="ru-RU" b="1" dirty="0" err="1">
                <a:solidFill>
                  <a:srgbClr val="FF0000"/>
                </a:solidFill>
              </a:rPr>
              <a:t>комплаенса</a:t>
            </a:r>
            <a:r>
              <a:rPr lang="ru-RU" b="1" dirty="0">
                <a:solidFill>
                  <a:srgbClr val="FF0000"/>
                </a:solidFill>
              </a:rPr>
              <a:t> в </a:t>
            </a:r>
            <a:r>
              <a:rPr lang="ru-RU" b="1" dirty="0" smtClean="0">
                <a:solidFill>
                  <a:srgbClr val="FF0000"/>
                </a:solidFill>
              </a:rPr>
              <a:t>ОМСУ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Приказ ФАС России от 05.02.2019 № 133/19 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591" y="5147989"/>
            <a:ext cx="9622632" cy="1604972"/>
          </a:xfrm>
        </p:spPr>
        <p:txBody>
          <a:bodyPr/>
          <a:lstStyle/>
          <a:p>
            <a:pPr marL="0" indent="0">
              <a:buNone/>
            </a:pPr>
            <a:r>
              <a:rPr lang="ru-RU" u="sng" dirty="0">
                <a:hlinkClick r:id="rId2"/>
              </a:rPr>
              <a:t>http://plan.fas.gov.ru/documents/682820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13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7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14</a:t>
            </a:fld>
            <a:endParaRPr lang="ru" sz="1300">
              <a:solidFill>
                <a:schemeClr val="dk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13635" y="-2642156"/>
            <a:ext cx="5464539" cy="1069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49764" y="1098229"/>
            <a:ext cx="2592284" cy="1069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289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15</a:t>
            </a:fld>
            <a:endParaRPr lang="ru" sz="1300">
              <a:solidFill>
                <a:schemeClr val="dk2"/>
              </a:solidFill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33084" y="-2833081"/>
            <a:ext cx="5025645" cy="10691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83174" y="906521"/>
            <a:ext cx="2534028" cy="10700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02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16</a:t>
            </a:fld>
            <a:endParaRPr lang="ru" sz="1300">
              <a:solidFill>
                <a:schemeClr val="dk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07432" y="-1463374"/>
            <a:ext cx="7545486" cy="10500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22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17</a:t>
            </a:fld>
            <a:endParaRPr lang="ru" sz="1300">
              <a:solidFill>
                <a:schemeClr val="dk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73344" y="-1558794"/>
            <a:ext cx="7545126" cy="1069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436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18</a:t>
            </a:fld>
            <a:endParaRPr lang="ru" sz="1300">
              <a:solidFill>
                <a:schemeClr val="dk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88118" y="-1567867"/>
            <a:ext cx="7535827" cy="10671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0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370" y="0"/>
            <a:ext cx="9622632" cy="827509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Матрица рисков (формула)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19</a:t>
            </a:fld>
            <a:endParaRPr lang="ru" sz="1300">
              <a:solidFill>
                <a:schemeClr val="dk2"/>
              </a:solidFill>
            </a:endParaRPr>
          </a:p>
        </p:txBody>
      </p:sp>
      <p:pic>
        <p:nvPicPr>
          <p:cNvPr id="1026" name="Picture 2" descr="C:\Users\User\Desktop\Без имени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501"/>
            <a:ext cx="10691813" cy="680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07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0"/>
            <a:ext cx="10691813" cy="498903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i="1" u="sng" dirty="0">
                <a:solidFill>
                  <a:srgbClr val="000000"/>
                </a:solidFill>
                <a:latin typeface="Times New Roman"/>
              </a:rPr>
              <a:t>На основе анализа, проведенного органом власти нарушения антимонопольного законодательства, Уполномоченным подразделением (должностным лицом) составляются карты рисков.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000000"/>
                </a:solidFill>
                <a:latin typeface="Times New Roman"/>
              </a:rPr>
              <a:t>В карты рисков включаются: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000000"/>
                </a:solidFill>
                <a:latin typeface="Times New Roman"/>
              </a:rPr>
              <a:t> выявленные риски (их описание), структурированные по уровню и направлениям деятельности;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000000"/>
                </a:solidFill>
                <a:latin typeface="Times New Roman"/>
              </a:rPr>
              <a:t> описание причин возникновения рисков;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000000"/>
                </a:solidFill>
                <a:latin typeface="Times New Roman"/>
              </a:rPr>
              <a:t> описание условий возникновения рисков;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000000"/>
                </a:solidFill>
                <a:latin typeface="Times New Roman"/>
              </a:rPr>
              <a:t> мероприятия по минимизации и устранению рисков;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000000"/>
                </a:solidFill>
                <a:latin typeface="Times New Roman"/>
              </a:rPr>
              <a:t> наличие (отсутствие) остаточных рисков;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rgbClr val="000000"/>
                </a:solidFill>
                <a:latin typeface="Times New Roman"/>
              </a:rPr>
              <a:t> вероятность повторного возникновения рисков. </a:t>
            </a:r>
          </a:p>
          <a:p>
            <a:pPr marL="0" indent="0" algn="just"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/>
              </a:rPr>
              <a:t>Карты рисков составляются не реже </a:t>
            </a:r>
            <a:r>
              <a:rPr lang="ru-RU" sz="2800" b="1" dirty="0">
                <a:solidFill>
                  <a:srgbClr val="FF0000"/>
                </a:solidFill>
                <a:latin typeface="Times New Roman"/>
              </a:rPr>
              <a:t>одного раза в год </a:t>
            </a:r>
            <a:r>
              <a:rPr lang="ru-RU" sz="2800" b="1" dirty="0">
                <a:solidFill>
                  <a:srgbClr val="000000"/>
                </a:solidFill>
                <a:latin typeface="Times New Roman"/>
              </a:rPr>
              <a:t>и подлежат утверждению актом органа власти, который размещается на официальном сайте органа власти в сети «Интернет». 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20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9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370" y="611485"/>
            <a:ext cx="9622632" cy="1259946"/>
          </a:xfrm>
        </p:spPr>
        <p:txBody>
          <a:bodyPr/>
          <a:lstStyle/>
          <a:p>
            <a:r>
              <a:rPr lang="ru-RU" sz="2800" dirty="0" smtClean="0">
                <a:solidFill>
                  <a:srgbClr val="000000"/>
                </a:solidFill>
                <a:latin typeface="Times New Roman"/>
              </a:rPr>
              <a:t>!!!!Доклад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об антимонопольном </a:t>
            </a:r>
            <a:r>
              <a:rPr lang="ru-RU" sz="2800" dirty="0" err="1">
                <a:solidFill>
                  <a:srgbClr val="000000"/>
                </a:solidFill>
                <a:latin typeface="Times New Roman"/>
              </a:rPr>
              <a:t>комплаенсе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 органа местного самоуправления </a:t>
            </a:r>
            <a:r>
              <a:rPr lang="ru-RU" sz="2800" dirty="0">
                <a:solidFill>
                  <a:srgbClr val="FF0000"/>
                </a:solidFill>
                <a:latin typeface="Times New Roman"/>
              </a:rPr>
              <a:t>не реже 1 раза в год </a:t>
            </a:r>
            <a:r>
              <a:rPr lang="ru-RU" sz="2800" dirty="0">
                <a:solidFill>
                  <a:srgbClr val="000000"/>
                </a:solidFill>
                <a:latin typeface="Times New Roman"/>
              </a:rPr>
              <a:t>представляется Уполномоченным подразделением (должностным лицом) органа местного самоуправления на утверждение Коллегиальному органу. 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21</a:t>
            </a:fld>
            <a:endParaRPr lang="ru" sz="1300">
              <a:solidFill>
                <a:schemeClr val="dk2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481810" y="2339677"/>
            <a:ext cx="1728192" cy="43204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604" y="2843733"/>
            <a:ext cx="106602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Доклад об антимонопольном </a:t>
            </a:r>
            <a:r>
              <a:rPr lang="ru-RU" sz="2000" dirty="0" err="1"/>
              <a:t>комплаенсе</a:t>
            </a:r>
            <a:r>
              <a:rPr lang="ru-RU" sz="2000" dirty="0"/>
              <a:t> органа местного самоуправления, утвержденный Коллегиальным органом, </a:t>
            </a:r>
            <a:r>
              <a:rPr lang="ru-RU" sz="2000" b="1" u="sng" dirty="0"/>
              <a:t>размещается на официальном сайте </a:t>
            </a:r>
            <a:r>
              <a:rPr lang="ru-RU" sz="2000" dirty="0"/>
              <a:t>органа местного самоуправления в информационно-телекоммуникационной сети «Интернет» и </a:t>
            </a:r>
            <a:r>
              <a:rPr lang="ru-RU" sz="2000" b="1" u="sng" dirty="0"/>
              <a:t>направляется </a:t>
            </a:r>
            <a:r>
              <a:rPr lang="ru-RU" sz="2000" dirty="0"/>
              <a:t>Уполномоченным подразделением органа местного самоуправления в адрес Регионального уполномоченного органа </a:t>
            </a:r>
            <a:r>
              <a:rPr lang="ru-RU" sz="2000" b="1" u="sng" dirty="0"/>
              <a:t>для последующего включения </a:t>
            </a:r>
            <a:r>
              <a:rPr lang="ru-RU" sz="2000" dirty="0"/>
              <a:t>информации о мерах по организации и функционированию антимонопольного </a:t>
            </a:r>
            <a:r>
              <a:rPr lang="ru-RU" sz="2000" dirty="0" err="1"/>
              <a:t>комплаенса</a:t>
            </a:r>
            <a:r>
              <a:rPr lang="ru-RU" sz="2000" dirty="0"/>
              <a:t> органов местного самоуправления субъекта Российской Федерации </a:t>
            </a:r>
            <a:r>
              <a:rPr lang="ru-RU" sz="2000" b="1" u="sng" dirty="0"/>
              <a:t>в ежегодный доклад о состоянии и развитии конкурентной среды на рынках товаров, работ и услуг субъекта Российской Федерации</a:t>
            </a:r>
            <a:r>
              <a:rPr lang="ru-RU" sz="2000" dirty="0"/>
              <a:t>, подготавливаемый в соответствии с положениями Стандарта развития конкуренции в субъектах Российской Федерации, утвержденного распоряжением Правительства Российской Федерации от 05.09.2015 № 1738-р.</a:t>
            </a:r>
          </a:p>
        </p:txBody>
      </p:sp>
    </p:spTree>
    <p:extLst>
      <p:ext uri="{BB962C8B-B14F-4D97-AF65-F5344CB8AC3E}">
        <p14:creationId xmlns:p14="http://schemas.microsoft.com/office/powerpoint/2010/main" val="134559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378" y="0"/>
            <a:ext cx="9622632" cy="97152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Практические задания: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59557"/>
            <a:ext cx="10691813" cy="5795750"/>
          </a:xfrm>
        </p:spPr>
        <p:txBody>
          <a:bodyPr/>
          <a:lstStyle/>
          <a:p>
            <a:pPr marL="0" indent="0" algn="just">
              <a:buFont typeface="+mj-lt"/>
              <a:buAutoNum type="arabicPeriod"/>
            </a:pPr>
            <a:r>
              <a:rPr lang="ru-RU" dirty="0" smtClean="0"/>
              <a:t>В соответствии с изученными методическими рекомендациями составьте карту </a:t>
            </a:r>
            <a:r>
              <a:rPr lang="ru-RU" dirty="0" err="1" smtClean="0"/>
              <a:t>комплаенс</a:t>
            </a:r>
            <a:r>
              <a:rPr lang="ru-RU" dirty="0" smtClean="0"/>
              <a:t>-рисков Вашего ОМСУ и аргументируйте свой выбор (защита 1-3 минуты)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en-US" dirty="0" smtClean="0"/>
              <a:t>2</a:t>
            </a:r>
            <a:r>
              <a:rPr lang="ru-RU" dirty="0" smtClean="0"/>
              <a:t>. На</a:t>
            </a:r>
            <a:r>
              <a:rPr lang="ru-RU" dirty="0" smtClean="0"/>
              <a:t> </a:t>
            </a:r>
            <a:r>
              <a:rPr lang="ru-RU" dirty="0" smtClean="0"/>
              <a:t>основе предложенных кейсов-образцов муниципалитетов представьте план первоочередных мероприятий (1-2)</a:t>
            </a:r>
            <a:r>
              <a:rPr lang="ru-RU" dirty="0"/>
              <a:t> по снижению рисков нарушения антимонопольного законодательства в ОМСУ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3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22</a:t>
            </a:fld>
            <a:endParaRPr lang="ru" sz="13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40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2345</TotalTime>
  <Words>845</Words>
  <Application>Microsoft Office PowerPoint</Application>
  <PresentationFormat>Произвольный</PresentationFormat>
  <Paragraphs>188</Paragraphs>
  <Slides>22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Тема1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ТРЕБОВАНИЯ К ОМСУ ПО ВНЕДРЕНИЮ АНТИМОНОПОЛЬНОГО КОМПЛАЕНСА</vt:lpstr>
      <vt:lpstr>Презентация PowerPoint</vt:lpstr>
      <vt:lpstr>Презентация PowerPoint</vt:lpstr>
      <vt:lpstr>Презентация PowerPoint</vt:lpstr>
      <vt:lpstr>Методика расчета ключевых показателей эффективности функционирования антимонопольного комплаенса в ОМСУ  Приказ ФАС России от 05.02.2019 № 133/19 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Матрица рисков (формула)</vt:lpstr>
      <vt:lpstr>Презентация PowerPoint</vt:lpstr>
      <vt:lpstr>!!!!Доклад об антимонопольном комплаенсе органа местного самоуправления не реже 1 раза в год представляется Уполномоченным подразделением (должностным лицом) органа местного самоуправления на утверждение Коллегиальному органу. </vt:lpstr>
      <vt:lpstr>Практические задания: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ИСТОМИНА ЕКАТЕРИНА ЮРЬЕВНА</dc:creator>
  <cp:lastModifiedBy>User</cp:lastModifiedBy>
  <cp:revision>203</cp:revision>
  <dcterms:modified xsi:type="dcterms:W3CDTF">2020-12-15T12:10:19Z</dcterms:modified>
</cp:coreProperties>
</file>